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833" r:id="rId3"/>
    <p:sldMasterId id="2147483999" r:id="rId4"/>
    <p:sldMasterId id="2147484011" r:id="rId5"/>
    <p:sldMasterId id="2147484036" r:id="rId6"/>
    <p:sldMasterId id="2147484048" r:id="rId7"/>
    <p:sldMasterId id="2147484060" r:id="rId8"/>
    <p:sldMasterId id="2147484084" r:id="rId9"/>
    <p:sldMasterId id="2147484233" r:id="rId10"/>
    <p:sldMasterId id="2147484247" r:id="rId11"/>
    <p:sldMasterId id="2147486206" r:id="rId12"/>
    <p:sldMasterId id="2147486218" r:id="rId13"/>
    <p:sldMasterId id="2147486242" r:id="rId14"/>
    <p:sldMasterId id="2147486291" r:id="rId15"/>
    <p:sldMasterId id="2147486303" r:id="rId16"/>
    <p:sldMasterId id="2147486315" r:id="rId17"/>
    <p:sldMasterId id="2147486327" r:id="rId18"/>
    <p:sldMasterId id="2147486339" r:id="rId19"/>
    <p:sldMasterId id="2147486351" r:id="rId20"/>
    <p:sldMasterId id="2147486413" r:id="rId21"/>
    <p:sldMasterId id="2147486425" r:id="rId22"/>
    <p:sldMasterId id="2147486441" r:id="rId23"/>
  </p:sldMasterIdLst>
  <p:notesMasterIdLst>
    <p:notesMasterId r:id="rId117"/>
  </p:notesMasterIdLst>
  <p:sldIdLst>
    <p:sldId id="1143" r:id="rId24"/>
    <p:sldId id="1145" r:id="rId25"/>
    <p:sldId id="1144" r:id="rId26"/>
    <p:sldId id="1197" r:id="rId27"/>
    <p:sldId id="556" r:id="rId28"/>
    <p:sldId id="1142" r:id="rId29"/>
    <p:sldId id="1205" r:id="rId30"/>
    <p:sldId id="305" r:id="rId31"/>
    <p:sldId id="344" r:id="rId32"/>
    <p:sldId id="1188" r:id="rId33"/>
    <p:sldId id="1165" r:id="rId34"/>
    <p:sldId id="1167" r:id="rId35"/>
    <p:sldId id="1179" r:id="rId36"/>
    <p:sldId id="1177" r:id="rId37"/>
    <p:sldId id="1180" r:id="rId38"/>
    <p:sldId id="1187" r:id="rId39"/>
    <p:sldId id="277" r:id="rId40"/>
    <p:sldId id="278" r:id="rId41"/>
    <p:sldId id="1206" r:id="rId42"/>
    <p:sldId id="1191" r:id="rId43"/>
    <p:sldId id="1159" r:id="rId44"/>
    <p:sldId id="531" r:id="rId45"/>
    <p:sldId id="454" r:id="rId46"/>
    <p:sldId id="532" r:id="rId47"/>
    <p:sldId id="455" r:id="rId48"/>
    <p:sldId id="533" r:id="rId49"/>
    <p:sldId id="334" r:id="rId50"/>
    <p:sldId id="534" r:id="rId51"/>
    <p:sldId id="378" r:id="rId52"/>
    <p:sldId id="381" r:id="rId53"/>
    <p:sldId id="383" r:id="rId54"/>
    <p:sldId id="384" r:id="rId55"/>
    <p:sldId id="390" r:id="rId56"/>
    <p:sldId id="391" r:id="rId57"/>
    <p:sldId id="393" r:id="rId58"/>
    <p:sldId id="535" r:id="rId59"/>
    <p:sldId id="512" r:id="rId60"/>
    <p:sldId id="513" r:id="rId61"/>
    <p:sldId id="514" r:id="rId62"/>
    <p:sldId id="521" r:id="rId63"/>
    <p:sldId id="527" r:id="rId64"/>
    <p:sldId id="262" r:id="rId65"/>
    <p:sldId id="536" r:id="rId66"/>
    <p:sldId id="1217" r:id="rId67"/>
    <p:sldId id="498" r:id="rId68"/>
    <p:sldId id="499" r:id="rId69"/>
    <p:sldId id="500" r:id="rId70"/>
    <p:sldId id="503" r:id="rId71"/>
    <p:sldId id="537" r:id="rId72"/>
    <p:sldId id="1146" r:id="rId73"/>
    <p:sldId id="1215" r:id="rId74"/>
    <p:sldId id="1156" r:id="rId75"/>
    <p:sldId id="1216" r:id="rId76"/>
    <p:sldId id="1208" r:id="rId77"/>
    <p:sldId id="1209" r:id="rId78"/>
    <p:sldId id="538" r:id="rId79"/>
    <p:sldId id="410" r:id="rId80"/>
    <p:sldId id="411" r:id="rId81"/>
    <p:sldId id="420" r:id="rId82"/>
    <p:sldId id="421" r:id="rId83"/>
    <p:sldId id="429" r:id="rId84"/>
    <p:sldId id="447" r:id="rId85"/>
    <p:sldId id="448" r:id="rId86"/>
    <p:sldId id="449" r:id="rId87"/>
    <p:sldId id="539" r:id="rId88"/>
    <p:sldId id="456" r:id="rId89"/>
    <p:sldId id="465" r:id="rId90"/>
    <p:sldId id="466" r:id="rId91"/>
    <p:sldId id="467" r:id="rId92"/>
    <p:sldId id="468" r:id="rId93"/>
    <p:sldId id="471" r:id="rId94"/>
    <p:sldId id="483" r:id="rId95"/>
    <p:sldId id="1189" r:id="rId96"/>
    <p:sldId id="540" r:id="rId97"/>
    <p:sldId id="1207" r:id="rId98"/>
    <p:sldId id="1210" r:id="rId99"/>
    <p:sldId id="1147" r:id="rId100"/>
    <p:sldId id="541" r:id="rId101"/>
    <p:sldId id="1213" r:id="rId102"/>
    <p:sldId id="1214" r:id="rId103"/>
    <p:sldId id="542" r:id="rId104"/>
    <p:sldId id="1150" r:id="rId105"/>
    <p:sldId id="325" r:id="rId106"/>
    <p:sldId id="326" r:id="rId107"/>
    <p:sldId id="543" r:id="rId108"/>
    <p:sldId id="348" r:id="rId109"/>
    <p:sldId id="555" r:id="rId110"/>
    <p:sldId id="1218" r:id="rId111"/>
    <p:sldId id="1201" r:id="rId112"/>
    <p:sldId id="1200" r:id="rId113"/>
    <p:sldId id="1190" r:id="rId114"/>
    <p:sldId id="1198" r:id="rId115"/>
    <p:sldId id="1199" r:id="rId11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191C223-9EE9-F544-80CE-9A036F9C2053}">
          <p14:sldIdLst>
            <p14:sldId id="1143"/>
            <p14:sldId id="1145"/>
            <p14:sldId id="1144"/>
            <p14:sldId id="1197"/>
            <p14:sldId id="556"/>
            <p14:sldId id="1142"/>
            <p14:sldId id="1205"/>
            <p14:sldId id="305"/>
            <p14:sldId id="344"/>
            <p14:sldId id="1188"/>
            <p14:sldId id="1165"/>
            <p14:sldId id="1167"/>
            <p14:sldId id="1179"/>
            <p14:sldId id="1177"/>
            <p14:sldId id="1180"/>
            <p14:sldId id="1187"/>
            <p14:sldId id="277"/>
            <p14:sldId id="278"/>
            <p14:sldId id="1206"/>
            <p14:sldId id="1191"/>
            <p14:sldId id="1159"/>
          </p14:sldIdLst>
        </p14:section>
        <p14:section name="Chapters" id="{DD503B46-71D1-3D48-8CC4-07B2EF778B24}">
          <p14:sldIdLst>
            <p14:sldId id="531"/>
            <p14:sldId id="454"/>
            <p14:sldId id="532"/>
            <p14:sldId id="455"/>
            <p14:sldId id="533"/>
            <p14:sldId id="334"/>
            <p14:sldId id="534"/>
            <p14:sldId id="378"/>
            <p14:sldId id="381"/>
            <p14:sldId id="383"/>
            <p14:sldId id="384"/>
            <p14:sldId id="390"/>
            <p14:sldId id="391"/>
            <p14:sldId id="393"/>
            <p14:sldId id="535"/>
            <p14:sldId id="512"/>
            <p14:sldId id="513"/>
            <p14:sldId id="514"/>
            <p14:sldId id="521"/>
            <p14:sldId id="527"/>
            <p14:sldId id="262"/>
            <p14:sldId id="536"/>
            <p14:sldId id="1217"/>
            <p14:sldId id="498"/>
            <p14:sldId id="499"/>
            <p14:sldId id="500"/>
            <p14:sldId id="503"/>
            <p14:sldId id="537"/>
            <p14:sldId id="1146"/>
            <p14:sldId id="1215"/>
            <p14:sldId id="1156"/>
            <p14:sldId id="1216"/>
            <p14:sldId id="1208"/>
            <p14:sldId id="1209"/>
            <p14:sldId id="538"/>
            <p14:sldId id="410"/>
            <p14:sldId id="411"/>
            <p14:sldId id="420"/>
            <p14:sldId id="421"/>
            <p14:sldId id="429"/>
            <p14:sldId id="447"/>
            <p14:sldId id="448"/>
            <p14:sldId id="449"/>
            <p14:sldId id="539"/>
            <p14:sldId id="456"/>
            <p14:sldId id="465"/>
            <p14:sldId id="466"/>
            <p14:sldId id="467"/>
            <p14:sldId id="468"/>
            <p14:sldId id="471"/>
            <p14:sldId id="483"/>
            <p14:sldId id="1189"/>
            <p14:sldId id="540"/>
            <p14:sldId id="1207"/>
            <p14:sldId id="1210"/>
            <p14:sldId id="1147"/>
            <p14:sldId id="541"/>
            <p14:sldId id="1213"/>
            <p14:sldId id="1214"/>
            <p14:sldId id="542"/>
            <p14:sldId id="1150"/>
            <p14:sldId id="325"/>
            <p14:sldId id="326"/>
            <p14:sldId id="543"/>
            <p14:sldId id="348"/>
            <p14:sldId id="555"/>
          </p14:sldIdLst>
        </p14:section>
        <p14:section name="Conclusion" id="{0490C6FC-4885-B349-B8B5-C0A7E5D89B12}">
          <p14:sldIdLst>
            <p14:sldId id="1218"/>
            <p14:sldId id="1201"/>
            <p14:sldId id="1200"/>
            <p14:sldId id="1190"/>
            <p14:sldId id="1198"/>
            <p14:sldId id="11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0C0C0"/>
    <a:srgbClr val="F8F8F8"/>
    <a:srgbClr val="FFFFCC"/>
    <a:srgbClr val="CCFFFF"/>
    <a:srgbClr val="FFFFFF"/>
    <a:srgbClr val="CC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50" autoAdjust="0"/>
    <p:restoredTop sz="70255" autoAdjust="0"/>
  </p:normalViewPr>
  <p:slideViewPr>
    <p:cSldViewPr>
      <p:cViewPr varScale="1">
        <p:scale>
          <a:sx n="80" d="100"/>
          <a:sy n="80" d="100"/>
        </p:scale>
        <p:origin x="22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25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presProps" Target="presProp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viewProps" Target="viewProps.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2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23C2D4E-3306-1E45-BCC0-9ECB597C8D25}" type="slidenum">
              <a:rPr lang="en-US"/>
              <a:pPr>
                <a:defRPr/>
              </a:pPr>
              <a:t>‹#›</a:t>
            </a:fld>
            <a:endParaRPr lang="en-US"/>
          </a:p>
        </p:txBody>
      </p:sp>
    </p:spTree>
    <p:extLst>
      <p:ext uri="{BB962C8B-B14F-4D97-AF65-F5344CB8AC3E}">
        <p14:creationId xmlns:p14="http://schemas.microsoft.com/office/powerpoint/2010/main" val="1582011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22453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2862629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0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7194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264967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90369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Occasion: Paul's planting the Corinthian church on his second missionary journey took about eighteen months from March AD 51-September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endParaRPr lang="en-US"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17</a:t>
            </a:fld>
            <a:endParaRPr lang="en-US"/>
          </a:p>
        </p:txBody>
      </p:sp>
    </p:spTree>
    <p:extLst>
      <p:ext uri="{BB962C8B-B14F-4D97-AF65-F5344CB8AC3E}">
        <p14:creationId xmlns:p14="http://schemas.microsoft.com/office/powerpoint/2010/main" val="3671702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18</a:t>
            </a:fld>
            <a:endParaRPr lang="en-US"/>
          </a:p>
        </p:txBody>
      </p:sp>
    </p:spTree>
    <p:extLst>
      <p:ext uri="{BB962C8B-B14F-4D97-AF65-F5344CB8AC3E}">
        <p14:creationId xmlns:p14="http://schemas.microsoft.com/office/powerpoint/2010/main" val="2108768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Basically, 2 Corinthians addresses how the church can respond to God. It answers the same question for us: 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034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64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710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some years ago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8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His postponed visit when they doubted his care actually prevented Paul from overly rebuking them for not disciplining their leader who opposed Paul (1:12-24).</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22</a:t>
            </a:fld>
            <a:endParaRPr lang="en-US"/>
          </a:p>
        </p:txBody>
      </p:sp>
    </p:spTree>
    <p:extLst>
      <p:ext uri="{BB962C8B-B14F-4D97-AF65-F5344CB8AC3E}">
        <p14:creationId xmlns:p14="http://schemas.microsoft.com/office/powerpoint/2010/main" val="42524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Their discipline of this leader should make Paul’s next visit a positive one so that Satan would not drive a wedge between Paul, this leader, and the church (2:1-11). </a:t>
            </a:r>
          </a:p>
          <a:p>
            <a:r>
              <a:rPr lang="en-SG" dirty="0">
                <a:latin typeface="Arial" panose="020B0604020202020204" pitchFamily="34" charset="0"/>
                <a:cs typeface="Arial" panose="020B0604020202020204" pitchFamily="34" charset="0"/>
              </a:rPr>
              <a:t>Instead of returning, Paul’s sending Titus will remind them to spread the sweet aroma of Christ to believers and warn unbelievers of their impending peril (2:12-17).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24</a:t>
            </a:fld>
            <a:endParaRPr lang="en-US"/>
          </a:p>
        </p:txBody>
      </p:sp>
    </p:spTree>
    <p:extLst>
      <p:ext uri="{BB962C8B-B14F-4D97-AF65-F5344CB8AC3E}">
        <p14:creationId xmlns:p14="http://schemas.microsoft.com/office/powerpoint/2010/main" val="1517402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Paul’s new covenant ministry blessed Corinth—not the false teachers (3:1–6:10)</a:t>
            </a:r>
            <a:r>
              <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26</a:t>
            </a:fld>
            <a:endParaRPr lang="en-US"/>
          </a:p>
        </p:txBody>
      </p:sp>
    </p:spTree>
    <p:extLst>
      <p:ext uri="{BB962C8B-B14F-4D97-AF65-F5344CB8AC3E}">
        <p14:creationId xmlns:p14="http://schemas.microsoft.com/office/powerpoint/2010/main" val="1935073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His ministry is even greater than Moses's since the glory of the new covenant is greater than that of the Mosaic covenant (2 Cor 3).</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27</a:t>
            </a:fld>
            <a:endParaRPr lang="en-US"/>
          </a:p>
        </p:txBody>
      </p:sp>
    </p:spTree>
    <p:extLst>
      <p:ext uri="{BB962C8B-B14F-4D97-AF65-F5344CB8AC3E}">
        <p14:creationId xmlns:p14="http://schemas.microsoft.com/office/powerpoint/2010/main" val="33705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never gives up during suffering because God's power helps him to minister for their benefit (4:1-15).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28</a:t>
            </a:fld>
            <a:endParaRPr lang="en-US"/>
          </a:p>
        </p:txBody>
      </p:sp>
    </p:spTree>
    <p:extLst>
      <p:ext uri="{BB962C8B-B14F-4D97-AF65-F5344CB8AC3E}">
        <p14:creationId xmlns:p14="http://schemas.microsoft.com/office/powerpoint/2010/main" val="1050771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29</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30</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33</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t>Maybe you can relate to my experience. You are open to people, but they are closed to you. One of our cruellest responses to others is apathy—or simply ignoring others—and you have seen this first hand.</a:t>
            </a:r>
          </a:p>
          <a:p>
            <a:r>
              <a:rPr lang="en-SG" dirty="0"/>
              <a:t>Maybe your family background is far from ideal. Your father—or mother—neglected you growing up.</a:t>
            </a:r>
          </a:p>
          <a:p>
            <a:r>
              <a:rPr lang="en-SG" dirty="0"/>
              <a:t>I find that here in Singapore many people struggle with apathy towards them at work. A worldwide survey was done some years back where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p>
        </p:txBody>
      </p:sp>
    </p:spTree>
    <p:extLst>
      <p:ext uri="{BB962C8B-B14F-4D97-AF65-F5344CB8AC3E}">
        <p14:creationId xmlns:p14="http://schemas.microsoft.com/office/powerpoint/2010/main" val="2153794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retains courage in suffering because his motivation comes from an eternal view and a love that compels him in his ministry of reconciliation (4:16–6:2)</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36</a:t>
            </a:fld>
            <a:endParaRPr lang="en-US"/>
          </a:p>
        </p:txBody>
      </p:sp>
    </p:spTree>
    <p:extLst>
      <p:ext uri="{BB962C8B-B14F-4D97-AF65-F5344CB8AC3E}">
        <p14:creationId xmlns:p14="http://schemas.microsoft.com/office/powerpoint/2010/main" val="410742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37</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solidFill>
                  <a:prstClr val="black"/>
                </a:solidFill>
              </a:rPr>
              <a:pPr/>
              <a:t>38</a:t>
            </a:fld>
            <a:endParaRPr lang="en-US" sz="1200">
              <a:solidFill>
                <a:prstClr val="black"/>
              </a:solidFill>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39</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40</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5C6276A-CA3D-2442-BDF8-BAAD9349265B}" type="slidenum">
              <a:rPr lang="en-US" sz="1200">
                <a:solidFill>
                  <a:prstClr val="black"/>
                </a:solidFill>
              </a:rPr>
              <a:pPr algn="r" eaLnBrk="0" hangingPunct="0"/>
              <a:t>40</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P</a:t>
            </a: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marks of a genuine ministry in his suffering does not discredit his ministry through offending others by requiring a comfortable lifestyle (6:3-10).</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43</a:t>
            </a:fld>
            <a:endParaRPr lang="en-US"/>
          </a:p>
        </p:txBody>
      </p:sp>
    </p:spTree>
    <p:extLst>
      <p:ext uri="{BB962C8B-B14F-4D97-AF65-F5344CB8AC3E}">
        <p14:creationId xmlns:p14="http://schemas.microsoft.com/office/powerpoint/2010/main" val="282456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6153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751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6871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3529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endParaRPr lang="en-US" dirty="0">
              <a:cs typeface="ＭＳ Ｐゴシック" charset="0"/>
            </a:endParaRPr>
          </a:p>
        </p:txBody>
      </p:sp>
    </p:spTree>
    <p:extLst>
      <p:ext uri="{BB962C8B-B14F-4D97-AF65-F5344CB8AC3E}">
        <p14:creationId xmlns:p14="http://schemas.microsoft.com/office/powerpoint/2010/main" val="435673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679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08019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272451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1" dirty="0">
                <a:latin typeface="Times New Roman" charset="0"/>
                <a:ea typeface="ＭＳ Ｐゴシック" charset="0"/>
              </a:rPr>
              <a:t>A man married for 20 years once decided to divorce his wife.  In preparing for the financial settlement, he began to rummage through his old checks.  </a:t>
            </a:r>
          </a:p>
          <a:p>
            <a:pPr lvl="3"/>
            <a:r>
              <a:rPr lang="en-US" b="1" dirty="0">
                <a:latin typeface="Times New Roman" charset="0"/>
                <a:ea typeface="ＭＳ Ｐゴシック" charset="0"/>
              </a:rPr>
              <a:t>One cancelled check after another stirred up memories of a long-forgotten past: the check to the hotel where he and his wife had spent their honeymoon, the check for their first car, the check for the hospital bill for their daughter</a:t>
            </a:r>
            <a:r>
              <a:rPr lang="fr-FR" b="1" dirty="0">
                <a:latin typeface="Times New Roman" charset="0"/>
                <a:ea typeface="ＭＳ Ｐゴシック" charset="0"/>
              </a:rPr>
              <a:t>'</a:t>
            </a:r>
            <a:r>
              <a:rPr lang="en-US" b="1" dirty="0">
                <a:latin typeface="Times New Roman" charset="0"/>
                <a:ea typeface="ＭＳ Ｐゴシック" charset="0"/>
              </a:rPr>
              <a:t>s birth, the check for the $2000 down payment on their first home.</a:t>
            </a:r>
          </a:p>
          <a:p>
            <a:pPr lvl="3"/>
            <a:r>
              <a:rPr lang="en-US" b="1" dirty="0">
                <a:latin typeface="Times New Roman" charset="0"/>
                <a:ea typeface="ＭＳ Ｐゴシック" charset="0"/>
              </a:rPr>
              <a:t>Finally, he could stand it no longer.  He pushed the checks aside, reached for the phone, and rang up his wife.  Telling her that they had invested too much in each other to throw it all away, he asked her for a new start.</a:t>
            </a:r>
          </a:p>
          <a:p>
            <a:pPr lvl="3"/>
            <a:r>
              <a:rPr lang="en-US" b="1" dirty="0">
                <a:latin typeface="Times New Roman" charset="0"/>
                <a:ea typeface="ＭＳ Ｐゴシック" charset="0"/>
              </a:rPr>
              <a:t>Your checkbook and mine also tells the story of our lives—our values and our lifestyles.  And more than anything else, our checkbook reveals our true walk with God because it announces what our treasures are (Chuck Swindoll, </a:t>
            </a:r>
            <a:r>
              <a:rPr lang="en-US" b="1" i="1" dirty="0">
                <a:latin typeface="Times New Roman" charset="0"/>
                <a:ea typeface="ＭＳ Ｐゴシック" charset="0"/>
              </a:rPr>
              <a:t>A Minister Everyone Would Respect</a:t>
            </a:r>
            <a:r>
              <a:rPr lang="en-US" b="1"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pPr eaLnBrk="1" hangingPunct="1"/>
              <a:t>57</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380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71497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1421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6709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15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6564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8297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0799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They must submit to God’s authority by loving each other (13:11-14).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85</a:t>
            </a:fld>
            <a:endParaRPr lang="en-US"/>
          </a:p>
        </p:txBody>
      </p:sp>
    </p:spTree>
    <p:extLst>
      <p:ext uri="{BB962C8B-B14F-4D97-AF65-F5344CB8AC3E}">
        <p14:creationId xmlns:p14="http://schemas.microsoft.com/office/powerpoint/2010/main" val="2658061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9034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168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883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956733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26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256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856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112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8</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2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072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723007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403100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617160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23224812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101686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3022462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4970832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244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058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951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0049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4853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021283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827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7536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6323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108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2792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9203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5841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215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894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8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pPr>
                <a:defRPr/>
              </a:pPr>
              <a:t>‹#›</a:t>
            </a:fld>
            <a:endParaRPr lang="en-US"/>
          </a:p>
        </p:txBody>
      </p:sp>
    </p:spTree>
    <p:extLst>
      <p:ext uri="{BB962C8B-B14F-4D97-AF65-F5344CB8AC3E}">
        <p14:creationId xmlns:p14="http://schemas.microsoft.com/office/powerpoint/2010/main" val="62908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2994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12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461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5360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952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070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659743"/>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39600"/>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5116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929876"/>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pPr>
                <a:defRPr/>
              </a:pPr>
              <a:t>‹#›</a:t>
            </a:fld>
            <a:endParaRPr lang="en-US"/>
          </a:p>
        </p:txBody>
      </p:sp>
    </p:spTree>
    <p:extLst>
      <p:ext uri="{BB962C8B-B14F-4D97-AF65-F5344CB8AC3E}">
        <p14:creationId xmlns:p14="http://schemas.microsoft.com/office/powerpoint/2010/main" val="3929047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39616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30010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22122"/>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31903"/>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92315"/>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018695"/>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73715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248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4102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973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pPr>
                <a:defRPr/>
              </a:pPr>
              <a:t>‹#›</a:t>
            </a:fld>
            <a:endParaRPr lang="en-US"/>
          </a:p>
        </p:txBody>
      </p:sp>
    </p:spTree>
    <p:extLst>
      <p:ext uri="{BB962C8B-B14F-4D97-AF65-F5344CB8AC3E}">
        <p14:creationId xmlns:p14="http://schemas.microsoft.com/office/powerpoint/2010/main" val="3613876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07337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0408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8630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85405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842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2081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59529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02921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127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553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pPr>
                <a:defRPr/>
              </a:pPr>
              <a:t>‹#›</a:t>
            </a:fld>
            <a:endParaRPr lang="en-US"/>
          </a:p>
        </p:txBody>
      </p:sp>
    </p:spTree>
    <p:extLst>
      <p:ext uri="{BB962C8B-B14F-4D97-AF65-F5344CB8AC3E}">
        <p14:creationId xmlns:p14="http://schemas.microsoft.com/office/powerpoint/2010/main" val="3368154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392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684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88786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66593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1934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46390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01237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1664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51648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66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pPr>
                <a:defRPr/>
              </a:pPr>
              <a:t>‹#›</a:t>
            </a:fld>
            <a:endParaRPr lang="en-US"/>
          </a:p>
        </p:txBody>
      </p:sp>
    </p:spTree>
    <p:extLst>
      <p:ext uri="{BB962C8B-B14F-4D97-AF65-F5344CB8AC3E}">
        <p14:creationId xmlns:p14="http://schemas.microsoft.com/office/powerpoint/2010/main" val="4180921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8454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1823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9730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74707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5413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7587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827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33932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1237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9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pPr>
                <a:defRPr/>
              </a:pPr>
              <a:t>‹#›</a:t>
            </a:fld>
            <a:endParaRPr lang="en-US"/>
          </a:p>
        </p:txBody>
      </p:sp>
    </p:spTree>
    <p:extLst>
      <p:ext uri="{BB962C8B-B14F-4D97-AF65-F5344CB8AC3E}">
        <p14:creationId xmlns:p14="http://schemas.microsoft.com/office/powerpoint/2010/main" val="3892190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428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190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8151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15538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63682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83274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51953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58915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58363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595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pPr>
                <a:defRPr/>
              </a:pPr>
              <a:t>‹#›</a:t>
            </a:fld>
            <a:endParaRPr lang="en-US"/>
          </a:p>
        </p:txBody>
      </p:sp>
    </p:spTree>
    <p:extLst>
      <p:ext uri="{BB962C8B-B14F-4D97-AF65-F5344CB8AC3E}">
        <p14:creationId xmlns:p14="http://schemas.microsoft.com/office/powerpoint/2010/main" val="20179563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8850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55454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91168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55557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15295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9284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675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3653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7424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85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pPr>
                <a:defRPr/>
              </a:pPr>
              <a:t>‹#›</a:t>
            </a:fld>
            <a:endParaRPr lang="en-US"/>
          </a:p>
        </p:txBody>
      </p:sp>
    </p:spTree>
    <p:extLst>
      <p:ext uri="{BB962C8B-B14F-4D97-AF65-F5344CB8AC3E}">
        <p14:creationId xmlns:p14="http://schemas.microsoft.com/office/powerpoint/2010/main" val="18277355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05236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6139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8758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8485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87689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13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563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48362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0977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96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13500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pPr>
                <a:defRPr/>
              </a:pPr>
              <a:t>‹#›</a:t>
            </a:fld>
            <a:endParaRPr lang="en-US"/>
          </a:p>
        </p:txBody>
      </p:sp>
    </p:spTree>
    <p:extLst>
      <p:ext uri="{BB962C8B-B14F-4D97-AF65-F5344CB8AC3E}">
        <p14:creationId xmlns:p14="http://schemas.microsoft.com/office/powerpoint/2010/main" val="16689086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360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0177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207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39624104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18996656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8760132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2/16/19</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46307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2/16/19</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346080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2/16/19</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42110996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2/16/19</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18380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pPr>
                <a:defRPr/>
              </a:pPr>
              <a:t>‹#›</a:t>
            </a:fld>
            <a:endParaRPr lang="en-US"/>
          </a:p>
        </p:txBody>
      </p:sp>
    </p:spTree>
    <p:extLst>
      <p:ext uri="{BB962C8B-B14F-4D97-AF65-F5344CB8AC3E}">
        <p14:creationId xmlns:p14="http://schemas.microsoft.com/office/powerpoint/2010/main" val="2830745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2/16/19</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32008386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2/16/19</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17545230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41244559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9510741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3312974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36006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85997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363607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46517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54402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pPr>
                <a:defRPr/>
              </a:pPr>
              <a:t>‹#›</a:t>
            </a:fld>
            <a:endParaRPr lang="en-US"/>
          </a:p>
        </p:txBody>
      </p:sp>
    </p:spTree>
    <p:extLst>
      <p:ext uri="{BB962C8B-B14F-4D97-AF65-F5344CB8AC3E}">
        <p14:creationId xmlns:p14="http://schemas.microsoft.com/office/powerpoint/2010/main" val="3116928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15318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01778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039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32163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235995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61697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79915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233442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2117008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455860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0FC3FAF-B244-6D4C-B5D9-03DD2DB0B2EC}" type="slidenum">
              <a:rPr lang="en-GB"/>
              <a:pPr>
                <a:defRPr/>
              </a:pPr>
              <a:t>‹#›</a:t>
            </a:fld>
            <a:endParaRPr lang="en-GB"/>
          </a:p>
        </p:txBody>
      </p:sp>
    </p:spTree>
    <p:extLst>
      <p:ext uri="{BB962C8B-B14F-4D97-AF65-F5344CB8AC3E}">
        <p14:creationId xmlns:p14="http://schemas.microsoft.com/office/powerpoint/2010/main" val="40331366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6817488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5557989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4326955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5875944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8210849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9960062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2093786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3589307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66307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144548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276567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895304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1136319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077844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3847549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4270552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13274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442173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413199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99738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1412197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135413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1346851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41543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10859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373445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67671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079907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4172635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4212442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3783457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3030500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265368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18582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784719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5557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758797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465772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512362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1995888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3412005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602658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1635814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543414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443837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37815822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1267055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40888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2460677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25040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1518244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4189715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6893192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445052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720466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1648962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3818438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425258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487761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4174302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274559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348454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153373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32557723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37808375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863128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6310012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9286069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323373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3766430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1102948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730138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34738073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9557368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2170706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3032182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892202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36233745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972330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64676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977592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1196967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1383882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1996142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259719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685928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25059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40467670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1098708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5222066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305763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6.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4.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7.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8.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9.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0.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8.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3"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686341794"/>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3935940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490652"/>
      </p:ext>
    </p:extLst>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9052927"/>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36777557"/>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599542"/>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2248401"/>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53334891"/>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60725060"/>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2/16/19</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2170768150"/>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4129268"/>
      </p:ext>
    </p:extLst>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 id="2147486437" r:id="rId12"/>
    <p:sldLayoutId id="21474864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382768653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659DD569-AE56-8946-A468-7C43919D28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1" r:id="rId1"/>
    <p:sldLayoutId id="214748616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4.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1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2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jpeg"/><Relationship Id="rId7" Type="http://schemas.openxmlformats.org/officeDocument/2006/relationships/image" Target="../media/image35.emf"/><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0.jpeg"/><Relationship Id="rId4" Type="http://schemas.openxmlformats.org/officeDocument/2006/relationships/image" Target="../media/image33.emf"/><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14.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1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99.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14.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14.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1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80.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3.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1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2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43.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4.emf"/><Relationship Id="rId4" Type="http://schemas.openxmlformats.org/officeDocument/2006/relationships/image" Target="../media/image73.emf"/></Relationships>
</file>

<file path=ppt/slides/_rels/slide8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3.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8.xml"/><Relationship Id="rId1" Type="http://schemas.openxmlformats.org/officeDocument/2006/relationships/slideLayout" Target="../slideLayouts/slideLayout214.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14.xml"/></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137.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14.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3F4A0A9-33E1-AA4B-B242-36CE03E9621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544" y="0"/>
            <a:ext cx="5784163" cy="4338122"/>
          </a:xfrm>
          <a:prstGeom prst="rect">
            <a:avLst/>
          </a:prstGeom>
        </p:spPr>
      </p:pic>
      <p:sp>
        <p:nvSpPr>
          <p:cNvPr id="900098" name="Rectangle 2"/>
          <p:cNvSpPr>
            <a:spLocks noGrp="1" noChangeArrowheads="1"/>
          </p:cNvSpPr>
          <p:nvPr>
            <p:ph type="ctrTitle"/>
          </p:nvPr>
        </p:nvSpPr>
        <p:spPr>
          <a:xfrm>
            <a:off x="1" y="3258002"/>
            <a:ext cx="9143999" cy="1080120"/>
          </a:xfrm>
          <a:effectLst/>
          <a:extLst/>
        </p:spPr>
        <p:txBody>
          <a:bodyPr/>
          <a:lstStyle/>
          <a:p>
            <a:pPr>
              <a:defRPr/>
            </a:pPr>
            <a:r>
              <a:rPr lang="en-US" sz="6600" b="1" dirty="0">
                <a:solidFill>
                  <a:schemeClr val="tx2"/>
                </a:solidFill>
                <a:effectLst>
                  <a:glow rad="127000">
                    <a:schemeClr val="bg1"/>
                  </a:glow>
                </a:effectLst>
                <a:latin typeface="Arial" charset="0"/>
                <a:ea typeface="ＭＳ Ｐゴシック" charset="0"/>
                <a:cs typeface="ＭＳ Ｐゴシック" charset="0"/>
              </a:rPr>
              <a:t>RESPONSIVE</a:t>
            </a:r>
          </a:p>
        </p:txBody>
      </p:sp>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400" i="1" dirty="0"/>
              <a:t>2 Corinthians</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89722210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a:ex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164576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6228788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0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a:ex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842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a:ex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44193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9596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610380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8392748" y="22701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rPr>
              <a:t>157</a:t>
            </a:r>
          </a:p>
        </p:txBody>
      </p:sp>
      <p:sp>
        <p:nvSpPr>
          <p:cNvPr id="28676" name="Text Box 4"/>
          <p:cNvSpPr txBox="1">
            <a:spLocks noChangeArrowheads="1"/>
          </p:cNvSpPr>
          <p:nvPr/>
        </p:nvSpPr>
        <p:spPr bwMode="auto">
          <a:xfrm rot="-1200000">
            <a:off x="3810000" y="762000"/>
            <a:ext cx="5121275" cy="3084513"/>
          </a:xfrm>
          <a:prstGeom prst="rect">
            <a:avLst/>
          </a:prstGeom>
          <a:solidFill>
            <a:srgbClr val="CCFFFF"/>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Date</a:t>
            </a:r>
            <a:endParaRPr lang="en-US" altLang="zh-CN" sz="2800" b="1">
              <a:latin typeface="Arial" charset="0"/>
              <a:ea typeface="SimSun" charset="0"/>
              <a:cs typeface="SimSun" charset="0"/>
            </a:endParaRPr>
          </a:p>
          <a:p>
            <a:pPr eaLnBrk="1" hangingPunct="1">
              <a:buFont typeface="Wingdings" charset="0"/>
              <a:buChar char="Ø"/>
            </a:pPr>
            <a:r>
              <a:rPr lang="en-US" altLang="zh-CN" b="1">
                <a:latin typeface="Arial" charset="0"/>
                <a:ea typeface="SimSun" charset="0"/>
                <a:cs typeface="SimSun" charset="0"/>
              </a:rPr>
              <a:t>1 Corinthians was written in May AD 56 (1 Cor. 16:5-8).</a:t>
            </a:r>
          </a:p>
          <a:p>
            <a:pP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a:t>
            </a:r>
          </a:p>
          <a:p>
            <a:pPr eaLnBrk="1" hangingPunct="1">
              <a:buFont typeface="Wingdings" charset="0"/>
              <a:buChar char="Ø"/>
            </a:pPr>
            <a:r>
              <a:rPr lang="en-US" altLang="zh-CN" b="1">
                <a:latin typeface="Arial" charset="0"/>
                <a:ea typeface="SimSun" charset="0"/>
                <a:cs typeface="SimSun" charset="0"/>
              </a:rPr>
              <a:t>2 Corinthians followed later that year in fall AD 56.</a:t>
            </a:r>
          </a:p>
        </p:txBody>
      </p:sp>
      <p:sp>
        <p:nvSpPr>
          <p:cNvPr id="28677" name="Text Box 5"/>
          <p:cNvSpPr txBox="1">
            <a:spLocks noChangeArrowheads="1"/>
          </p:cNvSpPr>
          <p:nvPr/>
        </p:nvSpPr>
        <p:spPr bwMode="auto">
          <a:xfrm rot="1200000">
            <a:off x="166688" y="4789488"/>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ea typeface="SimSun" charset="0"/>
                <a:cs typeface="SimSun" charset="0"/>
              </a:rPr>
              <a:t>Origin/Recipients</a:t>
            </a:r>
            <a:endParaRPr lang="en-US" altLang="zh-CN" b="1" dirty="0">
              <a:latin typeface="Arial" charset="0"/>
              <a:ea typeface="SimSun" charset="0"/>
              <a:cs typeface="SimSun" charset="0"/>
            </a:endParaRPr>
          </a:p>
          <a:p>
            <a:pPr algn="ctr" eaLnBrk="1" hangingPunct="1"/>
            <a:r>
              <a:rPr lang="en-US" altLang="zh-CN" b="1" dirty="0">
                <a:latin typeface="Arial" charset="0"/>
                <a:ea typeface="SimSun" charset="0"/>
                <a:cs typeface="SimSun" charset="0"/>
              </a:rPr>
              <a:t>Paul addressed the church at Corinth from the city of Ephesus across the Aegean Sea </a:t>
            </a:r>
            <a:endParaRPr lang="en-US" b="1" dirty="0">
              <a:latin typeface="Arial" charset="0"/>
              <a:ea typeface="SimSun" charset="0"/>
              <a:cs typeface="SimSun" charset="0"/>
            </a:endParaRPr>
          </a:p>
        </p:txBody>
      </p:sp>
      <p:sp>
        <p:nvSpPr>
          <p:cNvPr id="28679"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Ephesus</a:t>
            </a:r>
          </a:p>
        </p:txBody>
      </p:sp>
      <p:sp>
        <p:nvSpPr>
          <p:cNvPr id="28680"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1763713" y="20638"/>
            <a:ext cx="5545137" cy="720725"/>
          </a:xfrm>
          <a:solidFill>
            <a:schemeClr val="tx2">
              <a:lumMod val="90000"/>
              <a:lumOff val="10000"/>
            </a:schemeClr>
          </a:solidFill>
        </p:spPr>
        <p:txBody>
          <a:bodyPr/>
          <a:lstStyle/>
          <a:p>
            <a:pPr eaLnBrk="1" hangingPunct="1">
              <a:defRPr/>
            </a:pPr>
            <a:r>
              <a:rPr lang="en-US" sz="2800" b="1" kern="1200" dirty="0">
                <a:solidFill>
                  <a:srgbClr val="FFFFFF"/>
                </a:solidFill>
                <a:ea typeface="SimSun"/>
                <a:cs typeface="SimSun"/>
              </a:rPr>
              <a:t>Review of 1 Corinthians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298575" y="152400"/>
            <a:ext cx="17589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Macedonia</a:t>
            </a:r>
          </a:p>
        </p:txBody>
      </p:sp>
      <p:sp>
        <p:nvSpPr>
          <p:cNvPr id="29704" name="Text Box 1032"/>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167943" name="Text Box 1036"/>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29709" name="Text Box 1037"/>
          <p:cNvSpPr txBox="1">
            <a:spLocks noChangeArrowheads="1"/>
          </p:cNvSpPr>
          <p:nvPr/>
        </p:nvSpPr>
        <p:spPr bwMode="auto">
          <a:xfrm rot="-1200000">
            <a:off x="381000" y="3352800"/>
            <a:ext cx="5121275" cy="3022600"/>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Date</a:t>
            </a:r>
            <a:endParaRPr lang="en-US" altLang="zh-CN" b="1">
              <a:latin typeface="Arial" charset="0"/>
              <a:ea typeface="SimSun" charset="0"/>
              <a:cs typeface="SimSun" charset="0"/>
            </a:endParaRPr>
          </a:p>
          <a:p>
            <a:pPr algn="ct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 </a:t>
            </a:r>
          </a:p>
          <a:p>
            <a:pPr algn="ctr" eaLnBrk="1" hangingPunct="1">
              <a:buFont typeface="Wingdings" charset="0"/>
              <a:buChar char="Ø"/>
            </a:pPr>
            <a:r>
              <a:rPr lang="en-US" altLang="zh-CN" b="1">
                <a:latin typeface="Arial" charset="0"/>
                <a:ea typeface="SimSun" charset="0"/>
                <a:cs typeface="SimSun" charset="0"/>
              </a:rPr>
              <a:t>1 Corinthians was written in AD May 56.  The letter of 2 Corinthians followed later that year in fall AD 56. </a:t>
            </a:r>
          </a:p>
        </p:txBody>
      </p:sp>
      <p:sp>
        <p:nvSpPr>
          <p:cNvPr id="29710" name="Text Box 1038"/>
          <p:cNvSpPr txBox="1">
            <a:spLocks noChangeArrowheads="1"/>
          </p:cNvSpPr>
          <p:nvPr/>
        </p:nvSpPr>
        <p:spPr bwMode="auto">
          <a:xfrm rot="1200000">
            <a:off x="4191000" y="1752600"/>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10000"/>
                </a:solidFill>
                <a:latin typeface="Arial" charset="0"/>
                <a:ea typeface="SimSun" charset="0"/>
                <a:cs typeface="SimSun" charset="0"/>
              </a:rPr>
              <a:t>Origin/Recipients</a:t>
            </a:r>
            <a:endParaRPr lang="en-US" altLang="zh-CN" b="1">
              <a:solidFill>
                <a:srgbClr val="010000"/>
              </a:solidFill>
              <a:latin typeface="Arial" charset="0"/>
              <a:ea typeface="SimSun" charset="0"/>
              <a:cs typeface="SimSun" charset="0"/>
            </a:endParaRPr>
          </a:p>
          <a:p>
            <a:pPr algn="ctr" eaLnBrk="1" hangingPunct="1"/>
            <a:r>
              <a:rPr lang="en-US" altLang="zh-CN" b="1">
                <a:solidFill>
                  <a:srgbClr val="010000"/>
                </a:solidFill>
                <a:latin typeface="Arial" charset="0"/>
                <a:ea typeface="SimSun" charset="0"/>
                <a:cs typeface="SimSun" charset="0"/>
              </a:rPr>
              <a:t>Paul addressed this second letter to the church at Corinth from the province of Macedonia north of Corinth.</a:t>
            </a:r>
            <a:r>
              <a:rPr lang="en-US" altLang="zh-CN" b="1">
                <a:latin typeface="Arial" charset="0"/>
                <a:ea typeface="SimSun" charset="0"/>
                <a:cs typeface="SimSun" charset="0"/>
              </a:rPr>
              <a:t> </a:t>
            </a:r>
            <a:endParaRPr lang="en-US" b="1">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en-US" sz="2800" b="1" kern="1200" dirty="0">
                <a:solidFill>
                  <a:srgbClr val="FFFFFF"/>
                </a:solidFill>
                <a:ea typeface="SimSun"/>
                <a:cs typeface="SimSun"/>
              </a:rPr>
              <a:t>2 Corinthians Context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a:ex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
        <p:nvSpPr>
          <p:cNvPr id="4" name="Text Box 1032">
            <a:extLst>
              <a:ext uri="{FF2B5EF4-FFF2-40B4-BE49-F238E27FC236}">
                <a16:creationId xmlns:a16="http://schemas.microsoft.com/office/drawing/2014/main" id="{9F677AC3-91BC-5640-A2A7-192782668F89}"/>
              </a:ext>
            </a:extLst>
          </p:cNvPr>
          <p:cNvSpPr txBox="1">
            <a:spLocks noChangeArrowheads="1"/>
          </p:cNvSpPr>
          <p:nvPr/>
        </p:nvSpPr>
        <p:spPr bwMode="auto">
          <a:xfrm rot="20410188">
            <a:off x="6804248" y="2780928"/>
            <a:ext cx="1867819" cy="70788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solidFill>
                  <a:schemeClr val="bg1"/>
                </a:solidFill>
                <a:latin typeface="Arial" charset="0"/>
              </a:rPr>
              <a:t>3 ways</a:t>
            </a:r>
          </a:p>
        </p:txBody>
      </p:sp>
    </p:spTree>
    <p:extLst>
      <p:ext uri="{BB962C8B-B14F-4D97-AF65-F5344CB8AC3E}">
        <p14:creationId xmlns:p14="http://schemas.microsoft.com/office/powerpoint/2010/main" val="7577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a:ex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Hi!</a:t>
            </a:r>
          </a:p>
        </p:txBody>
      </p:sp>
    </p:spTree>
    <p:extLst>
      <p:ext uri="{BB962C8B-B14F-4D97-AF65-F5344CB8AC3E}">
        <p14:creationId xmlns:p14="http://schemas.microsoft.com/office/powerpoint/2010/main" val="328855011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200161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a:extLst/>
        </p:spPr>
        <p:txBody>
          <a:bodyPr/>
          <a:lstStyle/>
          <a:p>
            <a:pPr>
              <a:defRPr/>
            </a:pPr>
            <a:r>
              <a:rPr lang="en-SG" sz="4800" b="1" dirty="0">
                <a:effectLst>
                  <a:glow rad="127000">
                    <a:schemeClr val="tx1"/>
                  </a:glow>
                </a:effectLst>
                <a:latin typeface="Arial" charset="0"/>
                <a:ea typeface="ＭＳ Ｐゴシック" charset="0"/>
                <a:cs typeface="ＭＳ Ｐゴシック" charset="0"/>
              </a:rPr>
              <a:t>Corinth should open their hearts to Paul since God cared for them through him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(2 Cor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4662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a:t>
            </a:r>
          </a:p>
        </p:txBody>
      </p:sp>
    </p:spTree>
    <p:extLst>
      <p:ext uri="{BB962C8B-B14F-4D97-AF65-F5344CB8AC3E}">
        <p14:creationId xmlns:p14="http://schemas.microsoft.com/office/powerpoint/2010/main" val="1578804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GB" b="1">
                <a:latin typeface="Arial" charset="0"/>
              </a:rPr>
              <a:t>2 Cor. 1:1-11</a:t>
            </a:r>
            <a:endParaRPr lang="en-US">
              <a:latin typeface="Arial" charset="0"/>
            </a:endParaRPr>
          </a:p>
        </p:txBody>
      </p:sp>
      <p:pic>
        <p:nvPicPr>
          <p:cNvPr id="177154" name="Picture 3" descr="bv30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362200"/>
            <a:ext cx="3276600" cy="212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4000" kern="10">
                <a:ln w="9525">
                  <a:round/>
                  <a:headEnd/>
                  <a:tailEnd/>
                </a:ln>
                <a:gradFill rotWithShape="1">
                  <a:gsLst>
                    <a:gs pos="0">
                      <a:srgbClr val="FE3E02"/>
                    </a:gs>
                    <a:gs pos="100000">
                      <a:srgbClr val="FFE701"/>
                    </a:gs>
                  </a:gsLst>
                  <a:lin ang="16560000" scaled="1"/>
                </a:gradFill>
                <a:latin typeface="Impact"/>
                <a:ea typeface="Impact"/>
                <a:cs typeface="Impact"/>
              </a:rPr>
              <a:t>Suffering</a:t>
            </a: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3200" b="1">
                <a:latin typeface="Arial" charset="0"/>
                <a:cs typeface="Arial" charset="0"/>
              </a:rPr>
              <a:t>2 Cor. 1:1-11</a:t>
            </a:r>
            <a:r>
              <a:rPr lang="en-GB" sz="1800">
                <a:latin typeface="Arial" charset="0"/>
                <a:cs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191000"/>
            <a:ext cx="3429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914400"/>
            <a:ext cx="2819400"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2</a:t>
            </a:r>
          </a:p>
        </p:txBody>
      </p:sp>
    </p:spTree>
    <p:extLst>
      <p:ext uri="{BB962C8B-B14F-4D97-AF65-F5344CB8AC3E}">
        <p14:creationId xmlns:p14="http://schemas.microsoft.com/office/powerpoint/2010/main" val="37128621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a:effectLst>
                  <a:outerShdw blurRad="63500" dist="38100" dir="2700000" algn="ctr" rotWithShape="0">
                    <a:srgbClr val="990000">
                      <a:alpha val="75000"/>
                    </a:srgbClr>
                  </a:outerShdw>
                </a:effectLst>
              </a:rPr>
              <a:t>SUFFERING</a:t>
            </a:r>
            <a:endParaRPr lang="en-US" dirty="0">
              <a:latin typeface="Arial" charset="0"/>
            </a:endParaRPr>
          </a:p>
        </p:txBody>
      </p:sp>
      <p:pic>
        <p:nvPicPr>
          <p:cNvPr id="178178"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178179"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SUFFERING</a:t>
            </a:r>
          </a:p>
        </p:txBody>
      </p:sp>
      <p:sp>
        <p:nvSpPr>
          <p:cNvPr id="73733" name="Text Box 5"/>
          <p:cNvSpPr txBox="1">
            <a:spLocks noChangeArrowheads="1"/>
          </p:cNvSpPr>
          <p:nvPr/>
        </p:nvSpPr>
        <p:spPr bwMode="auto">
          <a:xfrm>
            <a:off x="1219200" y="1219200"/>
            <a:ext cx="71628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Suffering</a:t>
            </a:r>
          </a:p>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Attitude Towards Suffering</a:t>
            </a:r>
          </a:p>
          <a:p>
            <a:pPr eaLnBrk="1" hangingPunct="1">
              <a:spcBef>
                <a:spcPct val="50000"/>
              </a:spcBef>
              <a:buFontTx/>
              <a:buChar char="•"/>
            </a:pPr>
            <a:r>
              <a:rPr lang="en-US" sz="3200" b="1" i="1" dirty="0">
                <a:latin typeface="Arial" charset="0"/>
                <a:cs typeface="Arial" charset="0"/>
              </a:rPr>
              <a:t> Christ</a:t>
            </a:r>
            <a:r>
              <a:rPr lang="fr-FR" altLang="ja-JP" sz="3200" b="1" i="1" dirty="0">
                <a:latin typeface="Arial" charset="0"/>
                <a:cs typeface="Arial" charset="0"/>
              </a:rPr>
              <a:t>'</a:t>
            </a:r>
            <a:r>
              <a:rPr lang="en-US" altLang="ja-JP" sz="3200" b="1" i="1" dirty="0">
                <a:latin typeface="Arial" charset="0"/>
                <a:cs typeface="Arial" charset="0"/>
              </a:rPr>
              <a:t>s Experience</a:t>
            </a:r>
          </a:p>
          <a:p>
            <a:pPr eaLnBrk="1" hangingPunct="1">
              <a:spcBef>
                <a:spcPct val="50000"/>
              </a:spcBef>
              <a:buFontTx/>
              <a:buChar char="•"/>
            </a:pPr>
            <a:r>
              <a:rPr lang="en-US" sz="3200" b="1" i="1" dirty="0">
                <a:latin typeface="Arial" charset="0"/>
                <a:cs typeface="Arial" charset="0"/>
              </a:rPr>
              <a:t> Comfort Through Suffering</a:t>
            </a:r>
          </a:p>
          <a:p>
            <a:pPr eaLnBrk="1" hangingPunct="1">
              <a:spcBef>
                <a:spcPct val="50000"/>
              </a:spcBef>
              <a:buFontTx/>
              <a:buChar char="•"/>
            </a:pPr>
            <a:r>
              <a:rPr lang="en-US" sz="3200" b="1" i="1" dirty="0">
                <a:latin typeface="Arial" charset="0"/>
                <a:cs typeface="Arial" charset="0"/>
              </a:rPr>
              <a:t> How do we face suffering?</a:t>
            </a: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143000"/>
            <a:ext cx="30099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2508250"/>
            <a:ext cx="2195513" cy="434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3276426"/>
            <a:ext cx="60960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178188" name="Picture 10" descr="MNSIM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2" y="2304"/>
              <a:ext cx="2112"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9" name="Picture 11" descr="PMDWC00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1824"/>
              <a:ext cx="1134"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178186" name="Picture 13" descr="NCHSJ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52" y="2736"/>
              <a:ext cx="2736"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7" name="Picture 14" descr="IS1CR07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84" y="2112"/>
              <a:ext cx="1454"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3</a:t>
            </a:r>
          </a:p>
        </p:txBody>
      </p:sp>
    </p:spTree>
    <p:extLst>
      <p:ext uri="{BB962C8B-B14F-4D97-AF65-F5344CB8AC3E}">
        <p14:creationId xmlns:p14="http://schemas.microsoft.com/office/powerpoint/2010/main" val="2765653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eaLnBrk="0" hangingPunct="0"/>
            <a:endParaRPr lang="en-US">
              <a:latin typeface="Arial"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166c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4</a:t>
            </a:r>
          </a:p>
        </p:txBody>
      </p:sp>
    </p:spTree>
    <p:extLst>
      <p:ext uri="{BB962C8B-B14F-4D97-AF65-F5344CB8AC3E}">
        <p14:creationId xmlns:p14="http://schemas.microsoft.com/office/powerpoint/2010/main" val="3094779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en-US" sz="6000" b="1" i="1" dirty="0">
                <a:solidFill>
                  <a:schemeClr val="tx1"/>
                </a:solidFill>
                <a:latin typeface="Times" charset="0"/>
                <a:cs typeface="+mj-cs"/>
              </a:rPr>
              <a:t>Was Paul discouraged?</a:t>
            </a:r>
            <a:endParaRPr lang="en-US" dirty="0">
              <a:solidFill>
                <a:schemeClr val="tx1"/>
              </a:solidFill>
              <a:latin typeface="Times" charset="0"/>
              <a:cs typeface="+mj-cs"/>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OPEN</a:t>
            </a: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CLOSED</a:t>
              </a:r>
            </a:p>
          </p:txBody>
        </p:sp>
      </p:grpSp>
    </p:spTree>
    <p:extLst>
      <p:ext uri="{BB962C8B-B14F-4D97-AF65-F5344CB8AC3E}">
        <p14:creationId xmlns:p14="http://schemas.microsoft.com/office/powerpoint/2010/main" val="2298282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en-US" sz="5400" b="1" dirty="0">
                <a:solidFill>
                  <a:schemeClr val="bg1"/>
                </a:solidFill>
                <a:latin typeface="Arial" charset="0"/>
                <a:cs typeface="+mj-cs"/>
              </a:rPr>
              <a:t>Therefore we do not lose heart. Though outwardly we are wasting away, yet inwardly we are being renewed day by day</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(2 Cor. 4:16)</a:t>
            </a:r>
            <a:endParaRPr lang="en-US" sz="4800" dirty="0">
              <a:solidFill>
                <a:srgbClr val="000000"/>
              </a:solidFill>
              <a:latin typeface="Times" charset="0"/>
              <a:cs typeface="+mj-cs"/>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sz="6000" b="1">
                <a:solidFill>
                  <a:schemeClr val="bg1"/>
                </a:solidFill>
                <a:latin typeface="Arial" charset="0"/>
                <a:cs typeface="+mj-cs"/>
              </a:rPr>
              <a:t>I. View your troubles as </a:t>
            </a:r>
            <a:r>
              <a:rPr lang="en-US" sz="6000" b="1" u="sng">
                <a:solidFill>
                  <a:srgbClr val="F9FF33"/>
                </a:solidFill>
                <a:latin typeface="Arial" charset="0"/>
                <a:cs typeface="+mj-cs"/>
              </a:rPr>
              <a:t>trivial</a:t>
            </a:r>
            <a:r>
              <a:rPr lang="en-US" sz="6000" b="1">
                <a:solidFill>
                  <a:schemeClr val="bg1"/>
                </a:solidFill>
                <a:latin typeface="Arial" charset="0"/>
                <a:cs typeface="+mj-cs"/>
              </a:rPr>
              <a:t> compared to your rewards (4:17)</a:t>
            </a:r>
            <a:endParaRPr lang="en-US" sz="5400" b="1">
              <a:solidFill>
                <a:schemeClr val="bg1"/>
              </a:solidFill>
              <a:cs typeface="+mj-cs"/>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en-US" sz="5400" b="1" dirty="0">
                <a:solidFill>
                  <a:schemeClr val="tx1"/>
                </a:solidFill>
                <a:latin typeface="Arial" charset="0"/>
                <a:cs typeface="+mj-cs"/>
              </a:rPr>
              <a:t>For our light and momentary troubles are achieving for us an eternal glory that far outweighs them all</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sz="6600" b="1"/>
              <a:t>II.  Focus on </a:t>
            </a:r>
            <a:r>
              <a:rPr lang="en-US" sz="6600" b="1" u="sng">
                <a:solidFill>
                  <a:srgbClr val="F9FF33"/>
                </a:solidFill>
              </a:rPr>
              <a:t>invisible</a:t>
            </a:r>
            <a:r>
              <a:rPr lang="en-US" sz="6600" b="1"/>
              <a:t>, eternal realities (4:18)</a:t>
            </a:r>
            <a:endParaRPr lang="en-US"/>
          </a:p>
        </p:txBody>
      </p:sp>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en-US" altLang="ja-JP" sz="3600" b="1" dirty="0">
                <a:latin typeface="Arial"/>
              </a:rPr>
              <a:t>"</a:t>
            </a:r>
            <a:r>
              <a:rPr lang="en-US" sz="3600" b="1" dirty="0"/>
              <a:t> </a:t>
            </a:r>
          </a:p>
          <a:p>
            <a:pPr eaLnBrk="1" hangingPunct="1">
              <a:defRPr/>
            </a:pPr>
            <a:r>
              <a:rPr lang="en-US" sz="3600" b="1" dirty="0"/>
              <a:t>(2 Corinthians 4:18) </a:t>
            </a: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en-US" sz="6000" b="1" u="sng">
                <a:effectLst>
                  <a:outerShdw blurRad="50800" dist="38100" dir="2700000" algn="tl" rotWithShape="0">
                    <a:srgbClr val="000000">
                      <a:alpha val="97000"/>
                    </a:srgbClr>
                  </a:outerShdw>
                </a:effectLst>
                <a:latin typeface="Arial" charset="0"/>
                <a:cs typeface="+mj-cs"/>
              </a:rPr>
              <a:t>What is eternal?</a:t>
            </a:r>
            <a:endParaRPr lang="en-US" sz="5400" b="1">
              <a:effectLst>
                <a:outerShdw blurRad="50800" dist="38100" dir="2700000" algn="tl" rotWithShape="0">
                  <a:srgbClr val="000000">
                    <a:alpha val="97000"/>
                  </a:srgbClr>
                </a:outerShdw>
              </a:effectLst>
              <a:latin typeface="Arial" charset="0"/>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r>
              <a:rPr lang="fr-FR" altLang="ja-JP"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a:t>
            </a: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 Word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Souls of People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5</a:t>
            </a:r>
          </a:p>
        </p:txBody>
      </p:sp>
    </p:spTree>
    <p:extLst>
      <p:ext uri="{BB962C8B-B14F-4D97-AF65-F5344CB8AC3E}">
        <p14:creationId xmlns:p14="http://schemas.microsoft.com/office/powerpoint/2010/main" val="1636916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en-US" altLang="ja-JP" sz="4000" b="1" dirty="0">
                <a:latin typeface="Arial" charset="0"/>
                <a:ea typeface="ＭＳ Ｐゴシック" charset="0"/>
                <a:cs typeface="ＭＳ Ｐゴシック" charset="0"/>
              </a:rPr>
              <a:t>"this present tent"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361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extLst>
      <p:ext uri="{BB962C8B-B14F-4D97-AF65-F5344CB8AC3E}">
        <p14:creationId xmlns:p14="http://schemas.microsoft.com/office/powerpoint/2010/main" val="350797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Is this a judgment to determine </a:t>
            </a:r>
            <a:r>
              <a:rPr lang="en-US" sz="3200" b="1" i="1" u="sng">
                <a:solidFill>
                  <a:srgbClr val="000000"/>
                </a:solidFill>
                <a:latin typeface="Arial" charset="0"/>
                <a:ea typeface="ヒラギノ角ゴ Pro W3" charset="0"/>
                <a:cs typeface="ヒラギノ角ゴ Pro W3" charset="0"/>
              </a:rPr>
              <a:t>salvation</a:t>
            </a:r>
            <a:r>
              <a:rPr lang="en-US" sz="3200" b="1" i="1">
                <a:solidFill>
                  <a:srgbClr val="000000"/>
                </a:solidFill>
                <a:latin typeface="Arial" charset="0"/>
                <a:ea typeface="ヒラギノ角ゴ Pro W3" charset="0"/>
                <a:cs typeface="ヒラギノ角ゴ Pro W3" charset="0"/>
              </a:rPr>
              <a:t>?</a:t>
            </a:r>
          </a:p>
          <a:p>
            <a:pPr>
              <a:spcBef>
                <a:spcPct val="20000"/>
              </a:spcBef>
              <a:buFont typeface="Wingdings" charset="0"/>
              <a:buNone/>
              <a:defRPr/>
            </a:pPr>
            <a:endParaRPr lang="en-US" sz="3200" b="1" i="1">
              <a:solidFill>
                <a:srgbClr val="000000"/>
              </a:solidFill>
              <a:latin typeface="Arial" charset="0"/>
              <a:ea typeface="ヒラギノ角ゴ Pro W3" charset="0"/>
              <a:cs typeface="ヒラギノ角ゴ Pro W3" charset="0"/>
            </a:endParaRPr>
          </a:p>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Or is it to </a:t>
            </a:r>
            <a:r>
              <a:rPr lang="en-US" sz="3200" b="1" i="1" u="sng">
                <a:solidFill>
                  <a:srgbClr val="000000"/>
                </a:solidFill>
                <a:latin typeface="Arial" charset="0"/>
                <a:ea typeface="ヒラギノ角ゴ Pro W3" charset="0"/>
                <a:cs typeface="ヒラギノ角ゴ Pro W3" charset="0"/>
              </a:rPr>
              <a:t>reward</a:t>
            </a:r>
            <a:r>
              <a:rPr lang="en-US" sz="3200" b="1" i="1">
                <a:solidFill>
                  <a:srgbClr val="000000"/>
                </a:solidFill>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399397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a:ex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God is not apathetic about you.</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2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dirty="0">
                <a:solidFill>
                  <a:srgbClr val="FFFFFF"/>
                </a:solidFill>
                <a:latin typeface="Arial" charset="0"/>
                <a:ea typeface="ＭＳ Ｐゴシック" charset="0"/>
                <a:cs typeface="ＭＳ Ｐゴシック" charset="0"/>
              </a:rPr>
              <a:t>“So we make it our goal to please him, whether we are at home in the body or away from it.  </a:t>
            </a:r>
            <a:r>
              <a:rPr lang="en-US" sz="2000" b="1" baseline="30000" dirty="0">
                <a:solidFill>
                  <a:srgbClr val="FFFFFF"/>
                </a:solidFill>
                <a:latin typeface="Arial" charset="0"/>
                <a:ea typeface="ＭＳ Ｐゴシック" charset="0"/>
                <a:cs typeface="ＭＳ Ｐゴシック" charset="0"/>
              </a:rPr>
              <a:t>10</a:t>
            </a:r>
            <a:r>
              <a:rPr lang="en-US" sz="2000" b="1" dirty="0">
                <a:solidFill>
                  <a:srgbClr val="FFFFFF"/>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[bema] of Christ</a:t>
            </a:r>
            <a:r>
              <a:rPr lang="en-US" sz="2000" b="1" dirty="0">
                <a:solidFill>
                  <a:srgbClr val="FFFFFF"/>
                </a:solidFill>
                <a:latin typeface="Arial" charset="0"/>
                <a:ea typeface="ＭＳ Ｐゴシック" charset="0"/>
                <a:cs typeface="ＭＳ Ｐゴシック" charset="0"/>
              </a:rPr>
              <a:t>, that each one may receive what is due him for the things done while in the body, whether good or bad” (2 Cor. 5:9-10 NIV).</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228600">
                    <a:schemeClr val="tx1"/>
                  </a:glow>
                </a:effectLst>
                <a:latin typeface="Arial" charset="0"/>
              </a:rPr>
              <a:t>The Bema is a Reward Seat</a:t>
            </a: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000000"/>
                </a:solidFill>
                <a:latin typeface="Times New Roman" charset="0"/>
              </a:rPr>
              <a:t>76</a:t>
            </a:r>
            <a:endParaRPr lang="en-US" dirty="0">
              <a:solidFill>
                <a:srgbClr val="000000"/>
              </a:solidFill>
              <a:latin typeface="Times New Roman" charset="0"/>
            </a:endParaRPr>
          </a:p>
        </p:txBody>
      </p:sp>
    </p:spTree>
    <p:extLst>
      <p:ext uri="{BB962C8B-B14F-4D97-AF65-F5344CB8AC3E}">
        <p14:creationId xmlns:p14="http://schemas.microsoft.com/office/powerpoint/2010/main" val="72053102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130361"/>
            <a:ext cx="63722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
                <a:cs typeface="Arial" charset="0"/>
              </a:rPr>
              <a:t>Therefore, if anyone is in Christ</a:t>
            </a:r>
          </a:p>
          <a:p>
            <a:pPr algn="ctr"/>
            <a:r>
              <a:rPr lang="en-US" sz="3200" b="1" dirty="0">
                <a:latin typeface=""/>
                <a:cs typeface="Arial" charset="0"/>
              </a:rPr>
              <a:t>he is a new creation. </a:t>
            </a:r>
            <a:br>
              <a:rPr lang="en-US" sz="3200" b="1" dirty="0">
                <a:latin typeface=""/>
                <a:cs typeface="Arial" charset="0"/>
              </a:rPr>
            </a:br>
            <a:r>
              <a:rPr lang="en-US" sz="3200" b="1" dirty="0">
                <a:latin typeface=""/>
                <a:cs typeface="Arial" charset="0"/>
              </a:rPr>
              <a:t>The old has passed away;</a:t>
            </a:r>
          </a:p>
          <a:p>
            <a:pPr algn="ctr"/>
            <a:r>
              <a:rPr lang="en-US" sz="3200" b="1" dirty="0">
                <a:latin typeface=""/>
                <a:cs typeface="Arial" charset="0"/>
              </a:rPr>
              <a:t>Behold, the new has come.</a:t>
            </a: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Arial" charset="0"/>
                <a:cs typeface="Arial" charset="0"/>
              </a:rPr>
              <a:t>2 CORINTHIANS 5:17</a:t>
            </a:r>
          </a:p>
        </p:txBody>
      </p:sp>
    </p:spTree>
    <p:extLst>
      <p:ext uri="{BB962C8B-B14F-4D97-AF65-F5344CB8AC3E}">
        <p14:creationId xmlns:p14="http://schemas.microsoft.com/office/powerpoint/2010/main" val="31801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6</a:t>
            </a:r>
          </a:p>
        </p:txBody>
      </p:sp>
    </p:spTree>
    <p:extLst>
      <p:ext uri="{BB962C8B-B14F-4D97-AF65-F5344CB8AC3E}">
        <p14:creationId xmlns:p14="http://schemas.microsoft.com/office/powerpoint/2010/main" val="1212571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a:ex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en-SG" sz="4000" b="1" dirty="0">
                <a:effectLst>
                  <a:glow rad="127000">
                    <a:schemeClr val="tx1"/>
                  </a:glow>
                </a:effectLst>
                <a:latin typeface="Arial" charset="0"/>
                <a:ea typeface="ＭＳ Ｐゴシック" charset="0"/>
                <a:cs typeface="ＭＳ Ｐゴシック" charset="0"/>
              </a:rPr>
              <a:t>I am asking you to respond as if you were my own children. Open your hearts to us!</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Cor 6:13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65637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team up with those who are unbelievers. How can righteousness be a partner with wickedness? How can light live with darkness? </a:t>
            </a:r>
            <a:r>
              <a:rPr lang="en-US" altLang="ja-JP" sz="3200" b="1" baseline="30000" dirty="0">
                <a:solidFill>
                  <a:srgbClr val="FFFFFF"/>
                </a:solidFill>
                <a:latin typeface="Arial" charset="0"/>
                <a:cs typeface="Arial" charset="0"/>
              </a:rPr>
              <a:t>15</a:t>
            </a:r>
            <a:r>
              <a:rPr lang="en-US" altLang="ja-JP" sz="3200" b="1" dirty="0">
                <a:solidFill>
                  <a:srgbClr val="FFFFFF"/>
                </a:solidFill>
                <a:latin typeface="Arial" charset="0"/>
                <a:cs typeface="Arial" charset="0"/>
              </a:rPr>
              <a:t>What harmony can there be between Christ and the devil? How can a believer be a partner with an unbeliever? </a:t>
            </a:r>
            <a:r>
              <a:rPr lang="en-US" altLang="ja-JP" sz="3200" b="1" baseline="30000" dirty="0">
                <a:solidFill>
                  <a:srgbClr val="FFFFFF"/>
                </a:solidFill>
                <a:latin typeface="Arial" charset="0"/>
                <a:cs typeface="Arial" charset="0"/>
              </a:rPr>
              <a:t>16</a:t>
            </a:r>
            <a:r>
              <a:rPr lang="en-US" altLang="ja-JP" sz="3200" b="1" dirty="0">
                <a:solidFill>
                  <a:srgbClr val="FFFFFF"/>
                </a:solidFill>
                <a:latin typeface="Arial" charset="0"/>
                <a:cs typeface="Arial" charset="0"/>
              </a:rPr>
              <a:t>And what union can there be between God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s temple and idols? For we are the temple of the living God."</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"As God said:</a:t>
            </a:r>
          </a:p>
          <a:p>
            <a:r>
              <a:rPr lang="en-US" altLang="ja-JP" sz="3200" b="1" dirty="0">
                <a:solidFill>
                  <a:srgbClr val="FFFFFF"/>
                </a:solidFill>
                <a:latin typeface="Arial" charset="0"/>
                <a:cs typeface="Arial" charset="0"/>
              </a:rPr>
              <a:t>		</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I will live in them</a:t>
            </a:r>
          </a:p>
          <a:p>
            <a:r>
              <a:rPr lang="en-US" altLang="ja-JP" sz="3200" b="1" dirty="0">
                <a:solidFill>
                  <a:srgbClr val="FFFFFF"/>
                </a:solidFill>
                <a:latin typeface="Arial" charset="0"/>
                <a:cs typeface="Arial" charset="0"/>
              </a:rPr>
              <a:t>		and walk among them.</a:t>
            </a:r>
          </a:p>
          <a:p>
            <a:r>
              <a:rPr lang="en-US" altLang="ja-JP" sz="3200" b="1" dirty="0">
                <a:solidFill>
                  <a:srgbClr val="FFFFFF"/>
                </a:solidFill>
                <a:latin typeface="Arial" charset="0"/>
                <a:cs typeface="Arial" charset="0"/>
              </a:rPr>
              <a:t>		I will be their God,</a:t>
            </a:r>
          </a:p>
          <a:p>
            <a:r>
              <a:rPr lang="en-US" altLang="ja-JP" sz="3200" b="1" dirty="0">
                <a:solidFill>
                  <a:srgbClr val="FFFFFF"/>
                </a:solidFill>
                <a:latin typeface="Arial" charset="0"/>
                <a:cs typeface="Arial" charset="0"/>
              </a:rPr>
              <a:t>		and they will be my people. </a:t>
            </a:r>
          </a:p>
          <a:p>
            <a:r>
              <a:rPr lang="en-US" altLang="ja-JP" sz="3200" b="1" baseline="30000" dirty="0">
                <a:solidFill>
                  <a:srgbClr val="FFFFFF"/>
                </a:solidFill>
                <a:latin typeface="Arial" charset="0"/>
                <a:cs typeface="Arial" charset="0"/>
              </a:rPr>
              <a:t>17</a:t>
            </a:r>
            <a:r>
              <a:rPr lang="en-US" altLang="ja-JP" sz="3200" b="1" dirty="0">
                <a:solidFill>
                  <a:srgbClr val="FFFFFF"/>
                </a:solidFill>
                <a:latin typeface="Arial" charset="0"/>
                <a:cs typeface="Arial" charset="0"/>
              </a:rPr>
              <a:t>Therefore, come out from among unbelievers, and separate yourselves from them, says the Lord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a:t>
            </a:r>
          </a:p>
          <a:p>
            <a:pPr algn="r"/>
            <a:r>
              <a:rPr lang="en-US" altLang="ja-JP" sz="3200" b="1" dirty="0">
                <a:solidFill>
                  <a:srgbClr val="FFFFFF"/>
                </a:solidFill>
                <a:latin typeface="Arial" charset="0"/>
                <a:cs typeface="Arial" charset="0"/>
              </a:rPr>
              <a:t>(2 Cor. 6:16-17)</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touch their filthy things,</a:t>
            </a:r>
          </a:p>
          <a:p>
            <a:r>
              <a:rPr lang="en-US" altLang="ja-JP" sz="3200" b="1" dirty="0">
                <a:solidFill>
                  <a:srgbClr val="FFFFFF"/>
                </a:solidFill>
                <a:latin typeface="Arial" charset="0"/>
                <a:cs typeface="Arial" charset="0"/>
              </a:rPr>
              <a:t> and I will welcome you. </a:t>
            </a:r>
            <a:r>
              <a:rPr lang="en-US" altLang="ja-JP" sz="3200" b="1" baseline="30000" dirty="0">
                <a:solidFill>
                  <a:srgbClr val="FFFFFF"/>
                </a:solidFill>
                <a:latin typeface="Arial" charset="0"/>
                <a:cs typeface="Arial" charset="0"/>
              </a:rPr>
              <a:t>18</a:t>
            </a:r>
            <a:r>
              <a:rPr lang="en-US" altLang="ja-JP" sz="3200" b="1" dirty="0">
                <a:solidFill>
                  <a:srgbClr val="FFFFFF"/>
                </a:solidFill>
                <a:latin typeface="Arial" charset="0"/>
                <a:cs typeface="Arial" charset="0"/>
              </a:rPr>
              <a:t>And I will be your Father, and you will be my sons and daughters, says the Lord Almighty."</a:t>
            </a:r>
          </a:p>
          <a:p>
            <a:endParaRPr lang="en-US" altLang="ja-JP" sz="3200" b="1" dirty="0">
              <a:solidFill>
                <a:srgbClr val="FFFFFF"/>
              </a:solidFill>
              <a:latin typeface="Arial" charset="0"/>
              <a:cs typeface="Arial" charset="0"/>
            </a:endParaRPr>
          </a:p>
          <a:p>
            <a:r>
              <a:rPr lang="en-US" altLang="ja-JP" sz="3200" b="1" baseline="30000" dirty="0">
                <a:solidFill>
                  <a:srgbClr val="FFFFFF"/>
                </a:solidFill>
                <a:latin typeface="Arial" charset="0"/>
                <a:cs typeface="Arial" charset="0"/>
              </a:rPr>
              <a:t>1</a:t>
            </a:r>
            <a:r>
              <a:rPr lang="en-US" altLang="ja-JP" sz="3200" b="1" dirty="0">
                <a:solidFill>
                  <a:srgbClr val="FFFFFF"/>
                </a:solidFill>
                <a:latin typeface="Arial" charset="0"/>
                <a:cs typeface="Arial" charset="0"/>
              </a:rPr>
              <a:t>Because we have these promises, dear friends, let us cleanse ourselves from everything that can defile our body or spirit. And let us work toward complete holiness because we fear God" </a:t>
            </a:r>
          </a:p>
          <a:p>
            <a:pPr algn="r"/>
            <a:r>
              <a:rPr lang="en-US" altLang="ja-JP" sz="3200" b="1" dirty="0">
                <a:solidFill>
                  <a:srgbClr val="FFFFFF"/>
                </a:solidFill>
                <a:latin typeface="Arial" charset="0"/>
                <a:cs typeface="Arial" charset="0"/>
              </a:rPr>
              <a:t>(2 Cor. 6:17–7:1)</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2800" b="1" dirty="0">
                <a:solidFill>
                  <a:srgbClr val="FFFFFF"/>
                </a:solidFill>
                <a:latin typeface="Arial" charset="0"/>
                <a:cs typeface="Arial" charset="0"/>
              </a:rPr>
              <a:t>"The direct commands to </a:t>
            </a:r>
            <a:r>
              <a:rPr lang="en-US" altLang="ja-JP" sz="2800" b="1" i="1" dirty="0">
                <a:solidFill>
                  <a:srgbClr val="FFFFFF"/>
                </a:solidFill>
                <a:latin typeface="Arial" charset="0"/>
                <a:cs typeface="Arial" charset="0"/>
              </a:rPr>
              <a:t>separate</a:t>
            </a:r>
            <a:r>
              <a:rPr lang="en-US" altLang="ja-JP" sz="2800" b="1" dirty="0">
                <a:solidFill>
                  <a:srgbClr val="FFFFFF"/>
                </a:solidFill>
                <a:latin typeface="Arial" charset="0"/>
                <a:cs typeface="Arial" charset="0"/>
              </a:rPr>
              <a:t> from other people are always commands to separate </a:t>
            </a:r>
            <a:r>
              <a:rPr lang="en-US" altLang="ja-JP" sz="2800" b="1" i="1" dirty="0">
                <a:solidFill>
                  <a:srgbClr val="FFFFFF"/>
                </a:solidFill>
                <a:latin typeface="Arial" charset="0"/>
                <a:cs typeface="Arial" charset="0"/>
              </a:rPr>
              <a:t>from unbelievers</a:t>
            </a:r>
            <a:r>
              <a:rPr lang="en-US" altLang="ja-JP" sz="2800" b="1" dirty="0">
                <a:solidFill>
                  <a:srgbClr val="FFFFFF"/>
                </a:solidFill>
                <a:latin typeface="Arial" charset="0"/>
                <a:cs typeface="Arial" charset="0"/>
              </a:rPr>
              <a:t>, not from Christians with whom one disagrees… The are no direct New Testament commands to separate from Christians with whom one has doctrinal differences (unless those differences involve such serious heresies that the Christian faith itself is denied)."	</a:t>
            </a:r>
          </a:p>
          <a:p>
            <a:endParaRPr lang="en-US" sz="2800" b="1" dirty="0">
              <a:solidFill>
                <a:srgbClr val="FFFFFF"/>
              </a:solidFill>
              <a:latin typeface="Arial" charset="0"/>
              <a:cs typeface="Arial" charset="0"/>
            </a:endParaRPr>
          </a:p>
          <a:p>
            <a:pPr algn="r"/>
            <a:r>
              <a:rPr lang="en-US" sz="2000" b="1" dirty="0">
                <a:solidFill>
                  <a:srgbClr val="FFFFFF"/>
                </a:solidFill>
                <a:latin typeface="Arial" charset="0"/>
                <a:cs typeface="Arial" charset="0"/>
              </a:rPr>
              <a:t>Wayne Grudem, </a:t>
            </a:r>
            <a:r>
              <a:rPr lang="en-US" sz="2000" b="1" i="1" dirty="0">
                <a:solidFill>
                  <a:srgbClr val="FFFFFF"/>
                </a:solidFill>
                <a:latin typeface="Arial" charset="0"/>
                <a:cs typeface="Arial" charset="0"/>
              </a:rPr>
              <a:t>Systematic Theology</a:t>
            </a:r>
            <a:r>
              <a:rPr lang="en-US" sz="2000" b="1" dirty="0">
                <a:solidFill>
                  <a:srgbClr val="FFFFFF"/>
                </a:solidFill>
                <a:latin typeface="Arial" charset="0"/>
                <a:cs typeface="Arial" charset="0"/>
              </a:rPr>
              <a:t>, 877</a:t>
            </a:r>
            <a:endParaRPr lang="en-US" sz="2800" b="1" dirty="0">
              <a:solidFill>
                <a:srgbClr val="FFFFFF"/>
              </a:solidFill>
              <a:latin typeface="Arial"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7</a:t>
            </a:r>
          </a:p>
        </p:txBody>
      </p:sp>
    </p:spTree>
    <p:extLst>
      <p:ext uri="{BB962C8B-B14F-4D97-AF65-F5344CB8AC3E}">
        <p14:creationId xmlns:p14="http://schemas.microsoft.com/office/powerpoint/2010/main" val="212277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a:ex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4643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372200" cy="6711899"/>
          </a:xfrm>
          <a:effectLst>
            <a:outerShdw blurRad="63500" dist="35921" dir="2700000" algn="ctr" rotWithShape="0">
              <a:schemeClr val="tx2">
                <a:alpha val="74998"/>
              </a:schemeClr>
            </a:outerShdw>
          </a:effectLst>
          <a:ex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Because we have these promises, dear friends, let us cleanse ourselves from everything that can defile our body or spirit. And let us work toward complete holiness because we fear God. </a:t>
            </a:r>
            <a:r>
              <a:rPr lang="en-SG" sz="3200" b="1" baseline="30000" dirty="0">
                <a:effectLst>
                  <a:glow rad="127000">
                    <a:schemeClr val="tx1"/>
                  </a:glow>
                </a:effectLst>
                <a:latin typeface="Arial" charset="0"/>
                <a:ea typeface="ＭＳ Ｐゴシック" charset="0"/>
              </a:rPr>
              <a:t>2 </a:t>
            </a:r>
            <a:r>
              <a:rPr lang="en-SG" sz="3200" b="1" dirty="0">
                <a:solidFill>
                  <a:srgbClr val="FFFF00"/>
                </a:solidFill>
                <a:effectLst>
                  <a:glow rad="127000">
                    <a:schemeClr val="tx1"/>
                  </a:glow>
                </a:effectLst>
                <a:latin typeface="Arial" charset="0"/>
                <a:ea typeface="ＭＳ Ｐゴシック" charset="0"/>
              </a:rPr>
              <a:t>Please open your hearts to us. </a:t>
            </a:r>
            <a:r>
              <a:rPr lang="en-SG" sz="3200" b="1" dirty="0">
                <a:effectLst>
                  <a:glow rad="127000">
                    <a:schemeClr val="tx1"/>
                  </a:glow>
                </a:effectLst>
                <a:latin typeface="Arial" charset="0"/>
                <a:ea typeface="ＭＳ Ｐゴシック" charset="0"/>
              </a:rPr>
              <a:t>We have not done wrong to anyone, nor led anyone astray, nor taken advantage of anyone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(2 Cor 7</a:t>
            </a:r>
            <a:r>
              <a:rPr lang="en-US" sz="3200" b="1" dirty="0">
                <a:effectLst>
                  <a:glow rad="127000">
                    <a:schemeClr val="tx1"/>
                  </a:glow>
                </a:effectLst>
                <a:latin typeface="Arial" charset="0"/>
                <a:ea typeface="ＭＳ Ｐゴシック" charset="0"/>
                <a:cs typeface="ＭＳ Ｐゴシック" charset="0"/>
              </a:rPr>
              <a:t>:1-2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126797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a:extLst/>
        </p:spPr>
        <p:txBody>
          <a:bodyPr anchor="t"/>
          <a:lstStyle/>
          <a:p>
            <a:r>
              <a:rPr lang="en-US" sz="3200" b="1" dirty="0">
                <a:effectLst>
                  <a:glow rad="127000">
                    <a:schemeClr val="tx1"/>
                  </a:glow>
                </a:effectLst>
                <a:latin typeface="Arial" charset="0"/>
                <a:ea typeface="ＭＳ Ｐゴシック" charset="0"/>
              </a:rPr>
              <a:t>“I’m </a:t>
            </a:r>
            <a:r>
              <a:rPr lang="en-SG" sz="3200" b="1" dirty="0">
                <a:effectLst>
                  <a:glow rad="127000">
                    <a:schemeClr val="tx1"/>
                  </a:glow>
                </a:effectLst>
                <a:latin typeface="Arial" charset="0"/>
                <a:ea typeface="ＭＳ Ｐゴシック" charset="0"/>
              </a:rPr>
              <a:t>not saying this to condemn you. I said before that </a:t>
            </a:r>
            <a:r>
              <a:rPr lang="en-SG" sz="3200" b="1" dirty="0">
                <a:solidFill>
                  <a:srgbClr val="FFFF00"/>
                </a:solidFill>
                <a:effectLst>
                  <a:glow rad="127000">
                    <a:schemeClr val="tx1"/>
                  </a:glow>
                </a:effectLst>
                <a:latin typeface="Arial" charset="0"/>
                <a:ea typeface="ＭＳ Ｐゴシック" charset="0"/>
              </a:rPr>
              <a:t>you are in our hearts, and we live or die together with you</a:t>
            </a:r>
            <a:r>
              <a:rPr lang="en-SG" sz="3200" b="1" dirty="0">
                <a:effectLst>
                  <a:glow rad="127000">
                    <a:schemeClr val="tx1"/>
                  </a:glow>
                </a:effectLst>
                <a:latin typeface="Arial" charset="0"/>
                <a:ea typeface="ＭＳ Ｐゴシック" charset="0"/>
              </a:rPr>
              <a: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I have the highest confidence in you, and I take great pride in you. You have greatly encouraged me and made me happy despite all our troubles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Cor 7</a:t>
            </a:r>
            <a:r>
              <a:rPr lang="en-US" sz="3200" b="1" dirty="0">
                <a:effectLst>
                  <a:glow rad="127000">
                    <a:schemeClr val="tx1"/>
                  </a:glow>
                </a:effectLst>
                <a:latin typeface="Arial" charset="0"/>
                <a:ea typeface="ＭＳ Ｐゴシック" charset="0"/>
                <a:cs typeface="ＭＳ Ｐゴシック" charset="0"/>
              </a:rPr>
              <a:t>:3-4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125746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t>
            </a:r>
            <a:r>
              <a:rPr lang="en-SG" sz="5400" b="1" dirty="0">
                <a:effectLst>
                  <a:glow rad="127000">
                    <a:schemeClr val="tx1"/>
                  </a:glow>
                </a:effectLst>
                <a:latin typeface="Arial" charset="0"/>
                <a:ea typeface="ＭＳ Ｐゴシック" charset="0"/>
                <a:cs typeface="ＭＳ Ｐゴシック" charset="0"/>
              </a:rPr>
              <a:t>should encourage our spiritual leaders also.</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95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a:ex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57165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9075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a:ex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giving to the Jerusalem saints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8–9).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351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8</a:t>
            </a:r>
          </a:p>
        </p:txBody>
      </p:sp>
    </p:spTree>
    <p:extLst>
      <p:ext uri="{BB962C8B-B14F-4D97-AF65-F5344CB8AC3E}">
        <p14:creationId xmlns:p14="http://schemas.microsoft.com/office/powerpoint/2010/main" val="2759016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en-US" sz="3200" i="1">
                <a:latin typeface="Arial" charset="0"/>
                <a:ea typeface="ＭＳ Ｐゴシック" charset="0"/>
                <a:cs typeface="ＭＳ Ｐゴシック" charset="0"/>
              </a:rPr>
              <a:t>A Revealing Checkbook...</a:t>
            </a: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rPr>
              <a:t>Ron Blue on faking...</a:t>
            </a: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lgn="ctr">
              <a:spcBef>
                <a:spcPct val="20000"/>
              </a:spcBef>
              <a:defRPr/>
            </a:pPr>
            <a:r>
              <a:rPr lang="en-US" sz="3200" b="1" kern="0" dirty="0">
                <a:solidFill>
                  <a:srgbClr val="FFFFFF"/>
                </a:solidFill>
                <a:latin typeface="Arial"/>
                <a:ea typeface="ＭＳ Ｐゴシック"/>
                <a:cs typeface="ＭＳ Ｐゴシック"/>
              </a:rPr>
              <a:t>"You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what his checkbook reveals" </a:t>
            </a:r>
            <a:br>
              <a:rPr lang="en-US" sz="3200" b="1" kern="0" dirty="0">
                <a:solidFill>
                  <a:srgbClr val="FFFFFF"/>
                </a:solidFill>
                <a:latin typeface="Arial"/>
                <a:ea typeface="ＭＳ Ｐゴシック"/>
                <a:cs typeface="ＭＳ Ｐゴシック"/>
              </a:rPr>
            </a:br>
            <a:r>
              <a:rPr lang="en-US" sz="3200" b="1" kern="0" dirty="0">
                <a:solidFill>
                  <a:srgbClr val="FFFFFF"/>
                </a:solidFill>
                <a:latin typeface="Arial"/>
                <a:ea typeface="ＭＳ Ｐゴシック"/>
                <a:cs typeface="ＭＳ Ｐゴシック"/>
              </a:rPr>
              <a:t>(Ron Blue, </a:t>
            </a:r>
            <a:r>
              <a:rPr lang="en-US" sz="3200" b="1" i="1" kern="0" dirty="0">
                <a:solidFill>
                  <a:srgbClr val="FFFFFF"/>
                </a:solidFill>
                <a:latin typeface="Arial"/>
                <a:ea typeface="ＭＳ Ｐゴシック"/>
                <a:cs typeface="ＭＳ Ｐゴシック"/>
              </a:rPr>
              <a:t>Master Your Money</a:t>
            </a:r>
            <a:r>
              <a:rPr lang="en-US" sz="3200" b="1" kern="0" dirty="0">
                <a:solidFill>
                  <a:srgbClr val="FFFFFF"/>
                </a:solidFill>
                <a:latin typeface="Arial"/>
                <a:ea typeface="ＭＳ Ｐゴシック"/>
                <a:cs typeface="ＭＳ Ｐゴシック"/>
              </a:rPr>
              <a:t>, 20)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800" b="1">
                <a:solidFill>
                  <a:srgbClr val="FFFFFF"/>
                </a:solidFill>
                <a:latin typeface="Comic Sans MS" charset="0"/>
              </a:rPr>
              <a:t>Paul redefines true wealth</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3"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4444"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eaLnBrk="0" hangingPunct="0">
              <a:defRPr/>
            </a:pPr>
            <a:endParaRPr lang="en-US">
              <a:ln>
                <a:solidFill>
                  <a:srgbClr val="FFFF99"/>
                </a:solidFill>
              </a:ln>
              <a:solidFill>
                <a:srgbClr val="0000FF"/>
              </a:solidFill>
              <a:ea typeface="ＭＳ Ｐゴシック"/>
              <a:cs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FF"/>
              </a:solidFill>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eaLnBrk="0" hangingPunct="0"/>
            <a:endParaRPr lang="en-US">
              <a:solidFill>
                <a:srgbClr val="000000"/>
              </a:solidFill>
            </a:endParaRPr>
          </a:p>
        </p:txBody>
      </p:sp>
      <p:sp>
        <p:nvSpPr>
          <p:cNvPr id="25" name="TextBox 6"/>
          <p:cNvSpPr txBox="1">
            <a:spLocks noChangeArrowheads="1"/>
          </p:cNvSpPr>
          <p:nvPr/>
        </p:nvSpPr>
        <p:spPr bwMode="auto">
          <a:xfrm>
            <a:off x="4038600" y="1600200"/>
            <a:ext cx="5105400" cy="39703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2800" b="1" dirty="0">
                <a:solidFill>
                  <a:srgbClr val="FFFFFF"/>
                </a:solidFill>
                <a:latin typeface="Arial" charset="0"/>
              </a:rPr>
              <a:t>The Macedonians showed </a:t>
            </a:r>
            <a:r>
              <a:rPr lang="en-US" altLang="ja-JP" sz="2800" b="1" dirty="0">
                <a:solidFill>
                  <a:srgbClr val="FFFFFF"/>
                </a:solidFill>
                <a:latin typeface="Arial" charset="0"/>
              </a:rPr>
              <a:t>"rich generosity" (8:2).</a:t>
            </a:r>
          </a:p>
          <a:p>
            <a:pPr>
              <a:buFont typeface="Arial" charset="0"/>
              <a:buChar char="•"/>
            </a:pPr>
            <a:r>
              <a:rPr lang="en-US" sz="2800" b="1" dirty="0">
                <a:solidFill>
                  <a:srgbClr val="FFFFFF"/>
                </a:solidFill>
                <a:latin typeface="Arial" charset="0"/>
              </a:rPr>
              <a:t>The Corinthians are said to be rich through Christ (8:9).</a:t>
            </a:r>
          </a:p>
          <a:p>
            <a:pPr>
              <a:buFont typeface="Arial" charset="0"/>
              <a:buChar char="•"/>
            </a:pPr>
            <a:r>
              <a:rPr lang="en-US" sz="2800" b="1" dirty="0">
                <a:solidFill>
                  <a:srgbClr val="FFFFFF"/>
                </a:solidFill>
                <a:latin typeface="Arial" charset="0"/>
              </a:rPr>
              <a:t>God promises that those who fulfill certain conditions </a:t>
            </a:r>
            <a:r>
              <a:rPr lang="en-US" altLang="ja-JP" sz="2800" b="1" dirty="0">
                <a:solidFill>
                  <a:srgbClr val="FFFFFF"/>
                </a:solidFill>
                <a:latin typeface="Arial" charset="0"/>
              </a:rPr>
              <a:t>"will be made rich in every way" (9:11).</a:t>
            </a:r>
            <a:endParaRPr lang="en-US" sz="280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Rich</a:t>
            </a: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 in 2 Corinthians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a:extLst/>
        </p:spPr>
        <p:txBody>
          <a:bodyPr/>
          <a:lstStyle/>
          <a:p>
            <a:pPr>
              <a:defRPr/>
            </a:pPr>
            <a:r>
              <a:rPr lang="en-US" sz="7200" b="1" dirty="0">
                <a:effectLst>
                  <a:glow rad="127000">
                    <a:schemeClr val="tx1"/>
                  </a:glow>
                </a:effectLst>
                <a:latin typeface="Arial" charset="0"/>
                <a:ea typeface="ＭＳ Ｐゴシック" charset="0"/>
                <a:cs typeface="ＭＳ Ｐゴシック" charset="0"/>
              </a:rPr>
              <a:t>Background to </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1007116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a:solidFill>
                  <a:srgbClr val="FFFFFF"/>
                </a:solidFill>
                <a:latin typeface="Arial" charset="0"/>
                <a:ea typeface="ＭＳ Ｐゴシック" charset="0"/>
                <a:cs typeface="ＭＳ Ｐゴシック" charset="0"/>
              </a:rPr>
              <a:t>The Macedonians gave </a:t>
            </a:r>
            <a:r>
              <a:rPr lang="en-US" sz="4000" dirty="0">
                <a:latin typeface="Arial" charset="0"/>
                <a:ea typeface="ＭＳ Ｐゴシック" charset="0"/>
                <a:cs typeface="ＭＳ Ｐゴシック" charset="0"/>
              </a:rPr>
              <a:t>way beyond what their means could support </a:t>
            </a:r>
            <a:br>
              <a:rPr lang="en-US" sz="4000" dirty="0">
                <a:latin typeface="Arial" charset="0"/>
                <a:ea typeface="ＭＳ Ｐゴシック" charset="0"/>
                <a:cs typeface="ＭＳ Ｐゴシック" charset="0"/>
              </a:rPr>
            </a:br>
            <a:r>
              <a:rPr lang="en-US" sz="4000" dirty="0">
                <a:solidFill>
                  <a:srgbClr val="FFFFFF"/>
                </a:solidFill>
                <a:latin typeface="Arial" charset="0"/>
                <a:ea typeface="ＭＳ Ｐゴシック" charset="0"/>
                <a:cs typeface="ＭＳ Ｐゴシック" charset="0"/>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rPr>
              <a:t>1</a:t>
            </a:r>
            <a:r>
              <a:rPr lang="en-US" sz="3200" b="1" dirty="0">
                <a:solidFill>
                  <a:srgbClr val="FFFFFF"/>
                </a:solidFill>
              </a:rPr>
              <a:t>And now, brothers, we want you to know about the grace that God has given the Macedonian churches. </a:t>
            </a:r>
            <a:r>
              <a:rPr lang="en-US" sz="3200" b="1" baseline="30000" dirty="0">
                <a:solidFill>
                  <a:srgbClr val="FFFFFF"/>
                </a:solidFill>
              </a:rPr>
              <a:t>2</a:t>
            </a:r>
            <a:r>
              <a:rPr lang="en-US" sz="3200" b="1" dirty="0">
                <a:solidFill>
                  <a:srgbClr val="FFFFFF"/>
                </a:solidFill>
              </a:rPr>
              <a:t>Out of the most severe trial, their overflowing joy and their extreme poverty welled up in rich generosity. </a:t>
            </a:r>
            <a:r>
              <a:rPr lang="en-US" sz="3200" b="1" baseline="30000" dirty="0">
                <a:solidFill>
                  <a:srgbClr val="FFFFFF"/>
                </a:solidFill>
              </a:rPr>
              <a:t>3</a:t>
            </a:r>
            <a:r>
              <a:rPr lang="en-US" sz="3200" b="1" dirty="0">
                <a:solidFill>
                  <a:srgbClr val="FFFFFF"/>
                </a:solidFill>
              </a:rPr>
              <a:t>For I testify that they gave as much as they were able, and even beyond their ability.</a:t>
            </a:r>
            <a:r>
              <a:rPr lang="en-US" altLang="ja-JP" sz="3200" b="1" dirty="0">
                <a:solidFill>
                  <a:srgbClr val="FFFFFF"/>
                </a:solidFill>
              </a:rPr>
              <a:t>"</a:t>
            </a:r>
            <a:endParaRPr lang="en-US" sz="3200" b="1" dirty="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en-US" sz="4000">
                <a:latin typeface="Arial" charset="0"/>
                <a:ea typeface="ＭＳ Ｐゴシック" charset="0"/>
                <a:cs typeface="ＭＳ Ｐゴシック" charset="0"/>
              </a:rPr>
              <a:t>Christ also gave sacrificially by laying aside His rights as God to become human (8:8-9). </a:t>
            </a: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outerShdw blurRad="38100" dist="38100" dir="2700000" algn="tl">
                    <a:srgbClr val="808080"/>
                  </a:outerShdw>
                </a:effectLst>
              </a:rPr>
              <a:t>I am not commanding you, but I want to test the sincerity of your love by comparing it with the earnestness of others. </a:t>
            </a:r>
            <a:r>
              <a:rPr lang="en-US" sz="3200" b="1" baseline="30000">
                <a:solidFill>
                  <a:srgbClr val="FFFFFF"/>
                </a:solidFill>
                <a:effectLst>
                  <a:outerShdw blurRad="38100" dist="38100" dir="2700000" algn="tl">
                    <a:srgbClr val="808080"/>
                  </a:outerShdw>
                </a:effectLst>
              </a:rPr>
              <a:t>9</a:t>
            </a:r>
            <a:r>
              <a:rPr lang="en-US" sz="3200" b="1">
                <a:solidFill>
                  <a:srgbClr val="FFFFFF"/>
                </a:solidFill>
                <a:effectLst>
                  <a:outerShdw blurRad="38100" dist="38100" dir="2700000" algn="tl">
                    <a:srgbClr val="808080"/>
                  </a:outerShdw>
                </a:effectLst>
              </a:rPr>
              <a:t>For you know the grace of our Lord Jesus Christ, that though he was rich, yet for your sakes he became poor, so that you through his poverty might become rich.</a:t>
            </a: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spcBef>
                <a:spcPct val="20000"/>
              </a:spcBef>
              <a:defRPr/>
            </a:pPr>
            <a:r>
              <a:rPr lang="en-US" sz="3200" b="1" i="1" kern="0">
                <a:solidFill>
                  <a:srgbClr val="FFFFFF"/>
                </a:solidFill>
                <a:latin typeface="Arial"/>
                <a:ea typeface="ＭＳ Ｐゴシック"/>
                <a:cs typeface="ＭＳ Ｐゴシック"/>
              </a:rPr>
              <a:t>Another example of generosity...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400" b="1">
                <a:solidFill>
                  <a:srgbClr val="FFFFFF"/>
                </a:solidFill>
                <a:latin typeface="Arial" charset="0"/>
              </a:rPr>
              <a:t>Procrastination</a:t>
            </a:r>
          </a:p>
          <a:p>
            <a:pPr algn="ctr" eaLnBrk="1" hangingPunct="1"/>
            <a:r>
              <a:rPr lang="en-US" altLang="zh-CN" sz="4400" b="1">
                <a:solidFill>
                  <a:srgbClr val="FFFFFF"/>
                </a:solidFill>
                <a:latin typeface="Arial" charset="0"/>
              </a:rPr>
              <a:t>Proportion</a:t>
            </a:r>
          </a:p>
          <a:p>
            <a:pPr algn="ctr" eaLnBrk="1" hangingPunct="1"/>
            <a:r>
              <a:rPr lang="en-US" altLang="zh-CN" sz="4400" b="1">
                <a:solidFill>
                  <a:srgbClr val="FFFFFF"/>
                </a:solidFill>
                <a:latin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en-US">
                <a:latin typeface="Arial" charset="0"/>
                <a:ea typeface="ＭＳ Ｐゴシック" charset="0"/>
                <a:cs typeface="ＭＳ Ｐゴシック" charset="0"/>
              </a:rPr>
              <a:t>What if Jesus saw </a:t>
            </a:r>
            <a:r>
              <a:rPr lang="en-US">
                <a:solidFill>
                  <a:srgbClr val="FFFF00"/>
                </a:solidFill>
                <a:latin typeface="Arial" charset="0"/>
                <a:ea typeface="ＭＳ Ｐゴシック" charset="0"/>
                <a:cs typeface="ＭＳ Ｐゴシック" charset="0"/>
              </a:rPr>
              <a:t>your </a:t>
            </a:r>
            <a:r>
              <a:rPr lang="en-US">
                <a:latin typeface="Arial" charset="0"/>
                <a:ea typeface="ＭＳ Ｐゴシック" charset="0"/>
                <a:cs typeface="ＭＳ Ｐゴシック" charset="0"/>
              </a:rPr>
              <a:t>chequebook?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en-US" sz="4000">
                <a:latin typeface="Arial" charset="0"/>
                <a:ea typeface="ＭＳ Ｐゴシック" charset="0"/>
                <a:cs typeface="ＭＳ Ｐゴシック" charset="0"/>
              </a:rPr>
              <a:t>If I knew the exact amount God wanted me to give, would I give 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9</a:t>
            </a:r>
          </a:p>
        </p:txBody>
      </p:sp>
    </p:spTree>
    <p:extLst>
      <p:ext uri="{BB962C8B-B14F-4D97-AF65-F5344CB8AC3E}">
        <p14:creationId xmlns:p14="http://schemas.microsoft.com/office/powerpoint/2010/main" val="890932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3200" b="1">
                <a:solidFill>
                  <a:srgbClr val="FFFFFF"/>
                </a:solidFill>
                <a:effectLst>
                  <a:outerShdw blurRad="38100" dist="38100" dir="2700000" algn="tl">
                    <a:srgbClr val="808080"/>
                  </a:outerShdw>
                </a:effectLst>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Sowing Lessons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en-US" sz="5400">
                <a:latin typeface="Arial" charset="0"/>
                <a:ea typeface="ＭＳ Ｐゴシック" charset="0"/>
                <a:cs typeface="ＭＳ Ｐゴシック" charset="0"/>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How </a:t>
            </a:r>
            <a:r>
              <a:rPr lang="en-US" sz="4400" b="1" kern="0" dirty="0">
                <a:solidFill>
                  <a:srgbClr val="FFFF00"/>
                </a:solidFill>
                <a:latin typeface="Arial"/>
                <a:ea typeface="ＭＳ Ｐゴシック"/>
                <a:cs typeface="ＭＳ Ｐゴシック"/>
              </a:rPr>
              <a:t>much</a:t>
            </a:r>
            <a:r>
              <a:rPr lang="en-US" sz="4400" b="1" kern="0" dirty="0">
                <a:solidFill>
                  <a:srgbClr val="FFFFFF"/>
                </a:solidFill>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What </a:t>
            </a:r>
            <a:r>
              <a:rPr lang="en-US" sz="4400" b="1" kern="0" dirty="0">
                <a:solidFill>
                  <a:srgbClr val="FFFF00"/>
                </a:solidFill>
                <a:latin typeface="Arial"/>
                <a:ea typeface="ＭＳ Ｐゴシック"/>
                <a:cs typeface="ＭＳ Ｐゴシック"/>
              </a:rPr>
              <a:t>results</a:t>
            </a:r>
            <a:r>
              <a:rPr lang="en-US" sz="4400" b="1" kern="0" dirty="0">
                <a:solidFill>
                  <a:srgbClr val="FFFFFF"/>
                </a:solidFill>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algn="ctr" eaLnBrk="0" hangingPunct="0">
              <a:defRPr/>
            </a:pPr>
            <a:r>
              <a:rPr lang="en-US"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cs typeface="ＭＳ Ｐゴシック" charset="-128"/>
              </a:rPr>
              <a:t>2 Corinthians 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  God blesses you according to how much you give (9:6). </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baseline="30000" dirty="0">
                <a:solidFill>
                  <a:srgbClr val="FFFFFF"/>
                </a:solidFill>
                <a:effectLst>
                  <a:outerShdw blurRad="38100" dist="38100" dir="2700000" algn="tl">
                    <a:srgbClr val="808080"/>
                  </a:outerShdw>
                </a:effectLst>
              </a:rPr>
              <a:t>6</a:t>
            </a:r>
            <a:r>
              <a:rPr lang="en-US" altLang="ja-JP" sz="3200" b="1" dirty="0">
                <a:solidFill>
                  <a:srgbClr val="FFFFFF"/>
                </a:solidFill>
                <a:effectLst>
                  <a:outerShdw blurRad="38100" dist="38100" dir="2700000" algn="tl">
                    <a:srgbClr val="808080"/>
                  </a:outerShdw>
                </a:effectLst>
              </a:rPr>
              <a:t>"</a:t>
            </a:r>
            <a:r>
              <a:rPr lang="en-US" sz="3200" b="1" dirty="0">
                <a:solidFill>
                  <a:srgbClr val="FFFFFF"/>
                </a:solidFill>
                <a:effectLst>
                  <a:outerShdw blurRad="38100" dist="38100" dir="2700000" algn="tl">
                    <a:srgbClr val="808080"/>
                  </a:outerShdw>
                </a:effectLst>
              </a:rPr>
              <a:t>Remember this—a farmer who plants only a few seeds will get a small crop. But the one who plants generously will get a generous crop</a:t>
            </a:r>
            <a:r>
              <a:rPr lang="en-US" altLang="ja-JP" sz="3200" b="1" dirty="0">
                <a:solidFill>
                  <a:srgbClr val="FFFFFF"/>
                </a:solidFill>
                <a:effectLst>
                  <a:outerShdw blurRad="38100" dist="38100" dir="2700000" algn="tl">
                    <a:srgbClr val="808080"/>
                  </a:outerShdw>
                </a:effectLst>
              </a:rPr>
              <a:t>"</a:t>
            </a:r>
            <a:r>
              <a:rPr lang="en-US" b="1" dirty="0">
                <a:solidFill>
                  <a:srgbClr val="FFFFFF"/>
                </a:solidFill>
                <a:effectLst>
                  <a:outerShdw blurRad="38100" dist="38100" dir="2700000" algn="tl">
                    <a:srgbClr val="808080"/>
                  </a:outerShdw>
                </a:effectLst>
              </a:rPr>
              <a:t> (NLT).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10" dirty="0">
                <a:solidFill>
                  <a:srgbClr val="FBE7C3"/>
                </a:solidFill>
                <a:latin typeface=""/>
                <a:ea typeface="Comic Sans MS"/>
                <a:cs typeface="Comic Sans MS"/>
              </a:rPr>
              <a:t>2 Corinthians </a:t>
            </a:r>
            <a:r>
              <a:rPr kumimoji="0" lang="en-US" sz="3600" b="1" i="0" u="none" strike="noStrike" kern="10" cap="none" spc="0" normalizeH="0" baseline="0" noProof="0" dirty="0">
                <a:ln>
                  <a:noFill/>
                </a:ln>
                <a:solidFill>
                  <a:srgbClr val="FBE7C3"/>
                </a:solidFill>
                <a:effectLst/>
                <a:uLnTx/>
                <a:uFillTx/>
                <a:latin typeface=""/>
                <a:ea typeface="Comic Sans MS"/>
                <a:cs typeface="Comic Sans MS"/>
              </a:rPr>
              <a:t>was written in AD 56</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1143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Plant little, harvest little</a:t>
            </a:r>
            <a:br>
              <a:rPr lang="en-US">
                <a:effectLst>
                  <a:outerShdw blurRad="38100" dist="38100" dir="2700000" algn="tl">
                    <a:srgbClr val="808080"/>
                  </a:outerShdw>
                </a:effectLst>
                <a:latin typeface="Arial" charset="0"/>
                <a:ea typeface="ＭＳ Ｐゴシック" charset="0"/>
                <a:cs typeface="ＭＳ Ｐゴシック" charset="0"/>
              </a:rPr>
            </a:br>
            <a:r>
              <a:rPr lang="en-US">
                <a:effectLst>
                  <a:outerShdw blurRad="38100" dist="38100" dir="2700000" algn="tl">
                    <a:srgbClr val="808080"/>
                  </a:outerShdw>
                </a:effectLst>
                <a:latin typeface="Arial" charset="0"/>
                <a:ea typeface="ＭＳ Ｐゴシック" charset="0"/>
                <a:cs typeface="ＭＳ Ｐゴシック" charset="0"/>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i="1">
                <a:solidFill>
                  <a:srgbClr val="FFFFFF"/>
                </a:solidFill>
                <a:effectLst>
                  <a:outerShdw blurRad="38100" dist="38100" dir="2700000" algn="tl">
                    <a:srgbClr val="808080"/>
                  </a:outerShdw>
                </a:effectLst>
              </a:rPr>
              <a:t>Rule #1 of Agriculture...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600">
                <a:solidFill>
                  <a:srgbClr val="FFFFFF"/>
                </a:solidFill>
                <a:latin typeface="Arial" charset="0"/>
                <a:ea typeface="ＭＳ Ｐゴシック" charset="0"/>
                <a:cs typeface="ＭＳ Ｐゴシック" charset="0"/>
              </a:rPr>
              <a:t>B. </a:t>
            </a:r>
            <a:r>
              <a:rPr lang="en-US" sz="3600">
                <a:latin typeface="Arial" charset="0"/>
                <a:ea typeface="ＭＳ Ｐゴシック" charset="0"/>
                <a:cs typeface="ＭＳ Ｐゴシック" charset="0"/>
              </a:rPr>
              <a:t>How much you give is a personal decision (9:7a). </a:t>
            </a:r>
            <a:endParaRPr lang="en-US" sz="360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algn="ctr">
              <a:defRPr/>
            </a:pPr>
            <a:r>
              <a:rPr lang="en-US" sz="3200" b="1" kern="0" dirty="0">
                <a:solidFill>
                  <a:srgbClr val="000000"/>
                </a:solidFill>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solidFill>
                  <a:srgbClr val="FFFFFF"/>
                </a:solidFill>
                <a:latin typeface="Arial" charset="0"/>
              </a:rPr>
              <a:t>7 </a:t>
            </a:r>
            <a:r>
              <a:rPr lang="en-US" sz="2800" b="1">
                <a:solidFill>
                  <a:srgbClr val="FFFF00"/>
                </a:solidFill>
                <a:latin typeface="Arial" charset="0"/>
              </a:rPr>
              <a:t>You must each decide </a:t>
            </a:r>
            <a:r>
              <a:rPr lang="en-US" sz="2800" b="1">
                <a:solidFill>
                  <a:srgbClr val="FFFFFF"/>
                </a:solidFill>
                <a:latin typeface="Arial" charset="0"/>
              </a:rPr>
              <a:t>in your heart how much to give</a:t>
            </a:r>
            <a:r>
              <a:rPr lang="en-US" sz="2000" b="1">
                <a:solidFill>
                  <a:srgbClr val="FFFFFF"/>
                </a:solidFill>
                <a:latin typeface="Arial" charset="0"/>
              </a:rPr>
              <a:t> (NLT).</a:t>
            </a:r>
            <a:endParaRPr lang="en-US" sz="2800" b="1">
              <a:solidFill>
                <a:srgbClr val="FFFFFF"/>
              </a:solidFill>
              <a:latin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a:solidFill>
                  <a:srgbClr val="000000"/>
                </a:solidFill>
                <a:latin typeface="Arial" charset="0"/>
                <a:ea typeface="ＭＳ Ｐゴシック" charset="0"/>
                <a:cs typeface="ＭＳ Ｐゴシック" charset="0"/>
              </a:rPr>
              <a:t>II. </a:t>
            </a:r>
            <a:r>
              <a:rPr lang="en-US" sz="4000">
                <a:solidFill>
                  <a:srgbClr val="660066"/>
                </a:solidFill>
                <a:latin typeface="Arial" charset="0"/>
                <a:ea typeface="ＭＳ Ｐゴシック" charset="0"/>
                <a:cs typeface="ＭＳ Ｐゴシック" charset="0"/>
              </a:rPr>
              <a:t>Benefits</a:t>
            </a:r>
            <a:r>
              <a:rPr lang="en-US" sz="4000">
                <a:solidFill>
                  <a:srgbClr val="000000"/>
                </a:solidFill>
                <a:latin typeface="Arial" charset="0"/>
                <a:ea typeface="ＭＳ Ｐゴシック" charset="0"/>
                <a:cs typeface="ＭＳ Ｐゴシック" charset="0"/>
              </a:rPr>
              <a:t>: Generous giving yields generous returns for you, God, and others (9:7b-15).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267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10</a:t>
            </a:r>
          </a:p>
        </p:txBody>
      </p:sp>
    </p:spTree>
    <p:extLst>
      <p:ext uri="{BB962C8B-B14F-4D97-AF65-F5344CB8AC3E}">
        <p14:creationId xmlns:p14="http://schemas.microsoft.com/office/powerpoint/2010/main" val="4036431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321888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a:ex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submitting to his authority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107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Now I, Paul, appeal to you with the gentleness and kindness of Christ—though I realize you think I am timid in person and bold only when I write from far away.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Well, I am begging you now so that when I come I won’t have to be bold with those who think we act from human motives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Cor 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6754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11</a:t>
            </a:r>
          </a:p>
        </p:txBody>
      </p:sp>
    </p:spTree>
    <p:extLst>
      <p:ext uri="{BB962C8B-B14F-4D97-AF65-F5344CB8AC3E}">
        <p14:creationId xmlns:p14="http://schemas.microsoft.com/office/powerpoint/2010/main" val="3110455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Five times I received from the Jews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minus one.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been constantly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my own</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50558602"/>
      </p:ext>
    </p:ext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a:solidFill>
                  <a:schemeClr val="bg1"/>
                </a:solidFill>
                <a:ea typeface="Osaka" charset="0"/>
                <a:cs typeface="Osaka" charset="0"/>
              </a:rPr>
              <a:t>1 Corinthians</a:t>
            </a:r>
          </a:p>
        </p:txBody>
      </p:sp>
    </p:spTree>
    <p:extLst>
      <p:ext uri="{BB962C8B-B14F-4D97-AF65-F5344CB8AC3E}">
        <p14:creationId xmlns:p14="http://schemas.microsoft.com/office/powerpoint/2010/main" val="391002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labored and toiled and have often gone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Besides everything else, I face daily the pressure of my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13109136"/>
      </p:ext>
    </p:extLst>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12</a:t>
            </a:r>
          </a:p>
        </p:txBody>
      </p:sp>
    </p:spTree>
    <p:extLst>
      <p:ext uri="{BB962C8B-B14F-4D97-AF65-F5344CB8AC3E}">
        <p14:creationId xmlns:p14="http://schemas.microsoft.com/office/powerpoint/2010/main" val="249053723"/>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099175"/>
          </a:xfrm>
          <a:effectLst>
            <a:outerShdw blurRad="63500" dist="35921" dir="2700000" algn="ctr" rotWithShape="0">
              <a:schemeClr val="tx2">
                <a:alpha val="74998"/>
              </a:schemeClr>
            </a:outerShdw>
          </a:effectLst>
          <a:extLst/>
        </p:spPr>
        <p:txBody>
          <a:bodyPr anchor="t"/>
          <a:lstStyle/>
          <a:p>
            <a:pPr>
              <a:defRPr/>
            </a:pPr>
            <a:r>
              <a:rPr lang="en-SG" sz="3200" b="1" dirty="0">
                <a:effectLst>
                  <a:glow rad="127000">
                    <a:schemeClr val="tx1"/>
                  </a:glow>
                </a:effectLst>
                <a:latin typeface="Arial" charset="0"/>
                <a:ea typeface="ＭＳ Ｐゴシック" charset="0"/>
              </a:rPr>
              <a:t>“This boasting will do no good, but I must go on. I will reluctantly tell about visions and revelations from the Lord.  </a:t>
            </a:r>
            <a:r>
              <a:rPr lang="en-SG" sz="3200" b="1" baseline="30000" dirty="0">
                <a:effectLst>
                  <a:glow rad="127000">
                    <a:schemeClr val="tx1"/>
                  </a:glow>
                </a:effectLst>
                <a:latin typeface="Arial" charset="0"/>
                <a:ea typeface="ＭＳ Ｐゴシック" charset="0"/>
              </a:rPr>
              <a:t>2</a:t>
            </a:r>
            <a:r>
              <a:rPr lang="en-SG" sz="3200" b="1" dirty="0">
                <a:effectLst>
                  <a:glow rad="127000">
                    <a:schemeClr val="tx1"/>
                  </a:glow>
                </a:effectLst>
                <a:latin typeface="Arial" charset="0"/>
                <a:ea typeface="ＭＳ Ｐゴシック" charset="0"/>
              </a:rPr>
              <a:t>I was caught up to the third heaven fourteen years ago. Whether I was in my body or out of my body, I don’t know—only God knows.  </a:t>
            </a:r>
            <a:r>
              <a:rPr lang="en-SG" sz="3200" b="1" baseline="30000" dirty="0">
                <a:effectLst>
                  <a:glow rad="127000">
                    <a:schemeClr val="tx1"/>
                  </a:glow>
                </a:effectLst>
                <a:latin typeface="Arial" charset="0"/>
                <a:ea typeface="ＭＳ Ｐゴシック" charset="0"/>
              </a:rPr>
              <a:t>3</a:t>
            </a:r>
            <a:r>
              <a:rPr lang="en-SG" sz="3200" b="1" dirty="0">
                <a:effectLst>
                  <a:glow rad="127000">
                    <a:schemeClr val="tx1"/>
                  </a:glow>
                </a:effectLst>
                <a:latin typeface="Arial" charset="0"/>
                <a:ea typeface="ＭＳ Ｐゴシック" charset="0"/>
              </a:rPr>
              <a:t>Yes, only God knows whether I was in my body or outside my body. But I do know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that I was caught up to paradise and heard things so astounding that they cannot be expressed in words, things no human is allowed to tell” </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(2 Cor 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49237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p:txBody>
          <a:bodyPr/>
          <a:lstStyle/>
          <a:p>
            <a:pPr eaLnBrk="1" hangingPunct="1"/>
            <a:endParaRPr lang="en-US">
              <a:latin typeface="Arial" charset="0"/>
            </a:endParaRPr>
          </a:p>
        </p:txBody>
      </p:sp>
      <p:pic>
        <p:nvPicPr>
          <p:cNvPr id="368642" name="Picture 3" descr="bv3005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80900" name="Picture 4"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3200400"/>
            <a:ext cx="1752600" cy="270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Rectangle 5"/>
          <p:cNvSpPr>
            <a:spLocks noChangeArrowheads="1"/>
          </p:cNvSpPr>
          <p:nvPr/>
        </p:nvSpPr>
        <p:spPr bwMode="auto">
          <a:xfrm>
            <a:off x="6324600" y="1828800"/>
            <a:ext cx="2262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GB" sz="3200" b="1">
                <a:solidFill>
                  <a:srgbClr val="FFFF00"/>
                </a:solidFill>
                <a:latin typeface="Arial" charset="0"/>
                <a:cs typeface="Arial" charset="0"/>
              </a:rPr>
              <a:t>2 Cor. 12:7</a:t>
            </a:r>
            <a:r>
              <a:rPr lang="en-US" sz="3200">
                <a:solidFill>
                  <a:srgbClr val="FFFF00"/>
                </a:solidFill>
                <a:latin typeface="Arial" charset="0"/>
                <a:cs typeface="Arial" charset="0"/>
              </a:rPr>
              <a:t> </a:t>
            </a:r>
          </a:p>
        </p:txBody>
      </p:sp>
      <p:pic>
        <p:nvPicPr>
          <p:cNvPr id="80902" name="Picture 6" descr="MCj0275260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828800"/>
            <a:ext cx="2922588" cy="417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903" name="Picture 7" descr="MCj0294212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4425" y="3429000"/>
            <a:ext cx="241935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4" name="WordArt 8"/>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Thorn In The Flesh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0904"/>
                                        </p:tgtEl>
                                        <p:attrNameLst>
                                          <p:attrName>style.visibility</p:attrName>
                                        </p:attrNameLst>
                                      </p:cBhvr>
                                      <p:to>
                                        <p:strVal val="visible"/>
                                      </p:to>
                                    </p:set>
                                    <p:anim calcmode="lin" valueType="num">
                                      <p:cBhvr>
                                        <p:cTn id="7" dur="1000" fill="hold"/>
                                        <p:tgtEl>
                                          <p:spTgt spid="80904"/>
                                        </p:tgtEl>
                                        <p:attrNameLst>
                                          <p:attrName>ppt_w</p:attrName>
                                        </p:attrNameLst>
                                      </p:cBhvr>
                                      <p:tavLst>
                                        <p:tav tm="0">
                                          <p:val>
                                            <p:strVal val="#ppt_w*0.70"/>
                                          </p:val>
                                        </p:tav>
                                        <p:tav tm="100000">
                                          <p:val>
                                            <p:strVal val="#ppt_w"/>
                                          </p:val>
                                        </p:tav>
                                      </p:tavLst>
                                    </p:anim>
                                    <p:anim calcmode="lin" valueType="num">
                                      <p:cBhvr>
                                        <p:cTn id="8" dur="1000" fill="hold"/>
                                        <p:tgtEl>
                                          <p:spTgt spid="80904"/>
                                        </p:tgtEl>
                                        <p:attrNameLst>
                                          <p:attrName>ppt_h</p:attrName>
                                        </p:attrNameLst>
                                      </p:cBhvr>
                                      <p:tavLst>
                                        <p:tav tm="0">
                                          <p:val>
                                            <p:strVal val="#ppt_h"/>
                                          </p:val>
                                        </p:tav>
                                        <p:tav tm="100000">
                                          <p:val>
                                            <p:strVal val="#ppt_h"/>
                                          </p:val>
                                        </p:tav>
                                      </p:tavLst>
                                    </p:anim>
                                    <p:animEffect transition="in" filter="fade">
                                      <p:cBhvr>
                                        <p:cTn id="9" dur="1000"/>
                                        <p:tgtEl>
                                          <p:spTgt spid="80904"/>
                                        </p:tgtEl>
                                      </p:cBhvr>
                                    </p:animEffect>
                                  </p:childTnLst>
                                </p:cTn>
                              </p:par>
                            </p:childTnLst>
                          </p:cTn>
                        </p:par>
                        <p:par>
                          <p:cTn id="10" fill="hold" nodeType="afterGroup">
                            <p:stCondLst>
                              <p:cond delay="1000"/>
                            </p:stCondLst>
                            <p:childTnLst>
                              <p:par>
                                <p:cTn id="11" presetID="45" presetClass="entr" presetSubtype="0" fill="hold" grpId="0" nodeType="afterEffect">
                                  <p:stCondLst>
                                    <p:cond delay="0"/>
                                  </p:stCondLst>
                                  <p:iterate type="lt">
                                    <p:tmPct val="10000"/>
                                  </p:iterate>
                                  <p:childTnLst>
                                    <p:set>
                                      <p:cBhvr>
                                        <p:cTn id="12" dur="1" fill="hold">
                                          <p:stCondLst>
                                            <p:cond delay="0"/>
                                          </p:stCondLst>
                                        </p:cTn>
                                        <p:tgtEl>
                                          <p:spTgt spid="80901"/>
                                        </p:tgtEl>
                                        <p:attrNameLst>
                                          <p:attrName>style.visibility</p:attrName>
                                        </p:attrNameLst>
                                      </p:cBhvr>
                                      <p:to>
                                        <p:strVal val="visible"/>
                                      </p:to>
                                    </p:set>
                                    <p:animEffect transition="in" filter="fade">
                                      <p:cBhvr>
                                        <p:cTn id="13" dur="2000"/>
                                        <p:tgtEl>
                                          <p:spTgt spid="80901"/>
                                        </p:tgtEl>
                                      </p:cBhvr>
                                    </p:animEffect>
                                    <p:anim calcmode="lin" valueType="num">
                                      <p:cBhvr>
                                        <p:cTn id="14" dur="2000" fill="hold"/>
                                        <p:tgtEl>
                                          <p:spTgt spid="80901"/>
                                        </p:tgtEl>
                                        <p:attrNameLst>
                                          <p:attrName>ppt_w</p:attrName>
                                        </p:attrNameLst>
                                      </p:cBhvr>
                                      <p:tavLst>
                                        <p:tav tm="0" fmla="#ppt_w*sin(2.5*pi*$)">
                                          <p:val>
                                            <p:fltVal val="0"/>
                                          </p:val>
                                        </p:tav>
                                        <p:tav tm="100000">
                                          <p:val>
                                            <p:fltVal val="1"/>
                                          </p:val>
                                        </p:tav>
                                      </p:tavLst>
                                    </p:anim>
                                    <p:anim calcmode="lin" valueType="num">
                                      <p:cBhvr>
                                        <p:cTn id="15" dur="2000" fill="hold"/>
                                        <p:tgtEl>
                                          <p:spTgt spid="80901"/>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4600"/>
                            </p:stCondLst>
                            <p:childTnLst>
                              <p:par>
                                <p:cTn id="17" presetID="50" presetClass="entr" presetSubtype="0" decel="100000" fill="hold" nodeType="afterEffect">
                                  <p:stCondLst>
                                    <p:cond delay="0"/>
                                  </p:stCondLst>
                                  <p:childTnLst>
                                    <p:set>
                                      <p:cBhvr>
                                        <p:cTn id="18" dur="1" fill="hold">
                                          <p:stCondLst>
                                            <p:cond delay="0"/>
                                          </p:stCondLst>
                                        </p:cTn>
                                        <p:tgtEl>
                                          <p:spTgt spid="80902"/>
                                        </p:tgtEl>
                                        <p:attrNameLst>
                                          <p:attrName>style.visibility</p:attrName>
                                        </p:attrNameLst>
                                      </p:cBhvr>
                                      <p:to>
                                        <p:strVal val="visible"/>
                                      </p:to>
                                    </p:set>
                                    <p:anim calcmode="lin" valueType="num">
                                      <p:cBhvr>
                                        <p:cTn id="19" dur="1000" fill="hold"/>
                                        <p:tgtEl>
                                          <p:spTgt spid="80902"/>
                                        </p:tgtEl>
                                        <p:attrNameLst>
                                          <p:attrName>ppt_w</p:attrName>
                                        </p:attrNameLst>
                                      </p:cBhvr>
                                      <p:tavLst>
                                        <p:tav tm="0">
                                          <p:val>
                                            <p:strVal val="#ppt_w+.3"/>
                                          </p:val>
                                        </p:tav>
                                        <p:tav tm="100000">
                                          <p:val>
                                            <p:strVal val="#ppt_w"/>
                                          </p:val>
                                        </p:tav>
                                      </p:tavLst>
                                    </p:anim>
                                    <p:anim calcmode="lin" valueType="num">
                                      <p:cBhvr>
                                        <p:cTn id="20" dur="1000" fill="hold"/>
                                        <p:tgtEl>
                                          <p:spTgt spid="80902"/>
                                        </p:tgtEl>
                                        <p:attrNameLst>
                                          <p:attrName>ppt_h</p:attrName>
                                        </p:attrNameLst>
                                      </p:cBhvr>
                                      <p:tavLst>
                                        <p:tav tm="0">
                                          <p:val>
                                            <p:strVal val="#ppt_h"/>
                                          </p:val>
                                        </p:tav>
                                        <p:tav tm="100000">
                                          <p:val>
                                            <p:strVal val="#ppt_h"/>
                                          </p:val>
                                        </p:tav>
                                      </p:tavLst>
                                    </p:anim>
                                    <p:animEffect transition="in" filter="fade">
                                      <p:cBhvr>
                                        <p:cTn id="21" dur="1000"/>
                                        <p:tgtEl>
                                          <p:spTgt spid="8090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80900"/>
                                        </p:tgtEl>
                                        <p:attrNameLst>
                                          <p:attrName>style.visibility</p:attrName>
                                        </p:attrNameLst>
                                      </p:cBhvr>
                                      <p:to>
                                        <p:strVal val="visible"/>
                                      </p:to>
                                    </p:set>
                                    <p:anim calcmode="lin" valueType="num">
                                      <p:cBhvr>
                                        <p:cTn id="24" dur="1000" fill="hold"/>
                                        <p:tgtEl>
                                          <p:spTgt spid="80900"/>
                                        </p:tgtEl>
                                        <p:attrNameLst>
                                          <p:attrName>ppt_w</p:attrName>
                                        </p:attrNameLst>
                                      </p:cBhvr>
                                      <p:tavLst>
                                        <p:tav tm="0">
                                          <p:val>
                                            <p:strVal val="#ppt_w+.3"/>
                                          </p:val>
                                        </p:tav>
                                        <p:tav tm="100000">
                                          <p:val>
                                            <p:strVal val="#ppt_w"/>
                                          </p:val>
                                        </p:tav>
                                      </p:tavLst>
                                    </p:anim>
                                    <p:anim calcmode="lin" valueType="num">
                                      <p:cBhvr>
                                        <p:cTn id="25" dur="1000" fill="hold"/>
                                        <p:tgtEl>
                                          <p:spTgt spid="80900"/>
                                        </p:tgtEl>
                                        <p:attrNameLst>
                                          <p:attrName>ppt_h</p:attrName>
                                        </p:attrNameLst>
                                      </p:cBhvr>
                                      <p:tavLst>
                                        <p:tav tm="0">
                                          <p:val>
                                            <p:strVal val="#ppt_h"/>
                                          </p:val>
                                        </p:tav>
                                        <p:tav tm="100000">
                                          <p:val>
                                            <p:strVal val="#ppt_h"/>
                                          </p:val>
                                        </p:tav>
                                      </p:tavLst>
                                    </p:anim>
                                    <p:animEffect transition="in" filter="fade">
                                      <p:cBhvr>
                                        <p:cTn id="26" dur="1000"/>
                                        <p:tgtEl>
                                          <p:spTgt spid="80900"/>
                                        </p:tgtEl>
                                      </p:cBhvr>
                                    </p:animEffect>
                                  </p:childTnLst>
                                </p:cTn>
                              </p:par>
                            </p:childTnLst>
                          </p:cTn>
                        </p:par>
                        <p:par>
                          <p:cTn id="27" fill="hold" nodeType="afterGroup">
                            <p:stCondLst>
                              <p:cond delay="5600"/>
                            </p:stCondLst>
                            <p:childTnLst>
                              <p:par>
                                <p:cTn id="28" presetID="10" presetClass="entr" presetSubtype="0" fill="hold" nodeType="afterEffect">
                                  <p:stCondLst>
                                    <p:cond delay="0"/>
                                  </p:stCondLst>
                                  <p:childTnLst>
                                    <p:set>
                                      <p:cBhvr>
                                        <p:cTn id="29" dur="1" fill="hold">
                                          <p:stCondLst>
                                            <p:cond delay="0"/>
                                          </p:stCondLst>
                                        </p:cTn>
                                        <p:tgtEl>
                                          <p:spTgt spid="80903"/>
                                        </p:tgtEl>
                                        <p:attrNameLst>
                                          <p:attrName>style.visibility</p:attrName>
                                        </p:attrNameLst>
                                      </p:cBhvr>
                                      <p:to>
                                        <p:strVal val="visible"/>
                                      </p:to>
                                    </p:set>
                                    <p:animEffect transition="in" filter="fade">
                                      <p:cBhvr>
                                        <p:cTn id="30" dur="2000"/>
                                        <p:tgtEl>
                                          <p:spTgt spid="80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p:bldP spid="8090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p:txBody>
          <a:bodyPr/>
          <a:lstStyle/>
          <a:p>
            <a:pPr eaLnBrk="1" hangingPunct="1"/>
            <a:endParaRPr lang="en-US">
              <a:latin typeface="Arial" charset="0"/>
            </a:endParaRPr>
          </a:p>
        </p:txBody>
      </p:sp>
      <p:pic>
        <p:nvPicPr>
          <p:cNvPr id="369666" name="Picture 3" descr="bv3001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69667"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FF0000"/>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Thorn in The Flesh</a:t>
            </a:r>
          </a:p>
        </p:txBody>
      </p:sp>
      <p:sp>
        <p:nvSpPr>
          <p:cNvPr id="81925" name="Text Box 5"/>
          <p:cNvSpPr txBox="1">
            <a:spLocks noChangeArrowheads="1"/>
          </p:cNvSpPr>
          <p:nvPr/>
        </p:nvSpPr>
        <p:spPr bwMode="auto">
          <a:xfrm>
            <a:off x="838200" y="2133600"/>
            <a:ext cx="7620000" cy="13239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solidFill>
                  <a:srgbClr val="FF0000"/>
                </a:solidFill>
                <a:latin typeface="Georgia" charset="0"/>
                <a:cs typeface="Arial" charset="0"/>
              </a:rPr>
              <a:t> Meaning of Thorn</a:t>
            </a:r>
          </a:p>
          <a:p>
            <a:pPr eaLnBrk="1" hangingPunct="1">
              <a:spcBef>
                <a:spcPct val="50000"/>
              </a:spcBef>
              <a:buFontTx/>
              <a:buChar char="•"/>
            </a:pPr>
            <a:r>
              <a:rPr lang="en-US" sz="3200" b="1" i="1" dirty="0">
                <a:solidFill>
                  <a:srgbClr val="FF0000"/>
                </a:solidFill>
                <a:latin typeface="Georgia" charset="0"/>
                <a:cs typeface="Arial" charset="0"/>
              </a:rPr>
              <a:t> What does these </a:t>
            </a:r>
            <a:r>
              <a:rPr lang="en-US" altLang="ja-JP" sz="3200" b="1" i="1" dirty="0">
                <a:solidFill>
                  <a:srgbClr val="FF0000"/>
                </a:solidFill>
                <a:latin typeface="Georgia" charset="0"/>
                <a:cs typeface="Arial" charset="0"/>
              </a:rPr>
              <a:t>"thorn" refer to?</a:t>
            </a:r>
            <a:endParaRPr lang="en-US" sz="3200" b="1" i="1" dirty="0">
              <a:solidFill>
                <a:srgbClr val="FF0000"/>
              </a:solidFill>
              <a:latin typeface="Georgia" charset="0"/>
              <a:cs typeface="Arial"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i="1">
                <a:latin typeface="Arial" charset="0"/>
                <a:cs typeface="Arial" charset="0"/>
              </a:rPr>
              <a:t>	</a:t>
            </a:r>
            <a:r>
              <a:rPr lang="en-US" sz="2800" b="1" i="1">
                <a:solidFill>
                  <a:srgbClr val="FF0000"/>
                </a:solidFill>
                <a:latin typeface="Arial" charset="0"/>
                <a:cs typeface="Arial" charset="0"/>
              </a:rPr>
              <a:t>i.    Spiritual Harassment</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   Persecution</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iii.  Physical Ailment</a:t>
            </a:r>
            <a:r>
              <a:rPr lang="en-US" sz="2800">
                <a:solidFill>
                  <a:srgbClr val="FF0000"/>
                </a:solidFill>
                <a:latin typeface="Arial" charset="0"/>
                <a:cs typeface="Arial" charset="0"/>
              </a:rPr>
              <a:t> </a:t>
            </a: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a:solidFill>
                  <a:srgbClr val="FF0000"/>
                </a:solidFill>
                <a:latin typeface="Georgia" charset="0"/>
                <a:cs typeface="Arial" charset="0"/>
              </a:rPr>
              <a:t> Lessons from Paul</a:t>
            </a:r>
          </a:p>
        </p:txBody>
      </p:sp>
      <p:pic>
        <p:nvPicPr>
          <p:cNvPr id="369671" name="Picture 8"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505200"/>
            <a:ext cx="1900238"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13</a:t>
            </a:r>
          </a:p>
        </p:txBody>
      </p:sp>
    </p:spTree>
    <p:extLst>
      <p:ext uri="{BB962C8B-B14F-4D97-AF65-F5344CB8AC3E}">
        <p14:creationId xmlns:p14="http://schemas.microsoft.com/office/powerpoint/2010/main" val="3214860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027288"/>
          </a:xfrm>
          <a:effectLst>
            <a:outerShdw blurRad="63500" dist="35921" dir="2700000" algn="ctr" rotWithShape="0">
              <a:schemeClr val="tx2">
                <a:alpha val="74998"/>
              </a:schemeClr>
            </a:outerShdw>
          </a:effectLst>
          <a:extLst/>
        </p:spPr>
        <p:txBody>
          <a:bodyPr anchor="t"/>
          <a:lstStyle/>
          <a:p>
            <a:pPr>
              <a:defRPr/>
            </a:pPr>
            <a:r>
              <a:rPr lang="en-SG" b="1" dirty="0">
                <a:effectLst>
                  <a:glow rad="127000">
                    <a:schemeClr val="tx1"/>
                  </a:glow>
                </a:effectLst>
                <a:latin typeface="Arial" charset="0"/>
                <a:ea typeface="ＭＳ Ｐゴシック" charset="0"/>
                <a:cs typeface="ＭＳ Ｐゴシック" charset="0"/>
              </a:rPr>
              <a:t>“May the grace of the Lord Jesus Christ, the love of God, and the fellowship of the Holy Spirit be with you all”</a:t>
            </a:r>
            <a:br>
              <a:rPr lang="en-SG" b="1" dirty="0">
                <a:effectLst>
                  <a:glow rad="127000">
                    <a:schemeClr val="tx1"/>
                  </a:glow>
                </a:effectLst>
                <a:latin typeface="Arial" charset="0"/>
                <a:ea typeface="ＭＳ Ｐゴシック" charset="0"/>
                <a:cs typeface="ＭＳ Ｐゴシック" charset="0"/>
              </a:rPr>
            </a:b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(2 Cor 13:14 </a:t>
            </a:r>
            <a:r>
              <a:rPr lang="en-SG" sz="4000" b="1" dirty="0">
                <a:effectLst>
                  <a:glow rad="127000">
                    <a:schemeClr val="tx1"/>
                  </a:glow>
                </a:effectLst>
                <a:latin typeface="Arial" charset="0"/>
                <a:ea typeface="ＭＳ Ｐゴシック" charset="0"/>
                <a:cs typeface="ＭＳ Ｐゴシック" charset="0"/>
              </a:rPr>
              <a:t>NLT</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76563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a:extLst/>
        </p:spPr>
        <p:txBody>
          <a:bodyPr/>
          <a:lstStyle/>
          <a:p>
            <a:pPr>
              <a:defRPr/>
            </a:pPr>
            <a:r>
              <a:rPr lang="en-SG" sz="4800" b="1" dirty="0">
                <a:solidFill>
                  <a:schemeClr val="tx1"/>
                </a:solidFill>
                <a:effectLst>
                  <a:glow rad="127000">
                    <a:schemeClr val="bg1"/>
                  </a:glow>
                </a:effectLst>
                <a:latin typeface="Arial" charset="0"/>
                <a:ea typeface="ＭＳ Ｐゴシック" charset="0"/>
                <a:cs typeface="ＭＳ Ｐゴシック" charset="0"/>
              </a:rPr>
              <a:t>Do you offer your life to God with open hands and heart?</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0282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a:ex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3622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the </a:t>
            </a:r>
            <a:r>
              <a:rPr lang="en-US" sz="4800" b="1" kern="0" dirty="0">
                <a:solidFill>
                  <a:srgbClr val="FFFF00"/>
                </a:solidFill>
                <a:effectLst>
                  <a:glow rad="127000">
                    <a:schemeClr val="tx1"/>
                  </a:glow>
                </a:effectLst>
                <a:latin typeface="Arial" charset="0"/>
                <a:ea typeface="ＭＳ Ｐゴシック" charset="0"/>
                <a:cs typeface="ＭＳ Ｐゴシック" charset="0"/>
              </a:rPr>
              <a:t>needy</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Main Idea of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3414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144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44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4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444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444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4442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Which relates most to you?</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2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ctr"/>
          <a:lstStyle/>
          <a:p>
            <a:pPr>
              <a:defRPr/>
            </a:pPr>
            <a:r>
              <a:rPr lang="en-SG" sz="3600" dirty="0">
                <a:effectLst>
                  <a:glow rad="127000">
                    <a:schemeClr val="tx1"/>
                  </a:glow>
                </a:effectLst>
                <a:latin typeface="Arial" charset="0"/>
                <a:ea typeface="ＭＳ Ｐゴシック" charset="0"/>
                <a:cs typeface="ＭＳ Ｐゴシック" charset="0"/>
              </a:rPr>
              <a:t>I can best open my heart to God by…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Applying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141098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506396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82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6351</TotalTime>
  <Words>4002</Words>
  <Application>Microsoft Macintosh PowerPoint</Application>
  <PresentationFormat>On-screen Show (4:3)</PresentationFormat>
  <Paragraphs>444</Paragraphs>
  <Slides>93</Slides>
  <Notes>64</Notes>
  <HiddenSlides>0</HiddenSlides>
  <MMClips>0</MMClips>
  <ScaleCrop>false</ScaleCrop>
  <HeadingPairs>
    <vt:vector size="6" baseType="variant">
      <vt:variant>
        <vt:lpstr>Fonts Used</vt:lpstr>
      </vt:variant>
      <vt:variant>
        <vt:i4>13</vt:i4>
      </vt:variant>
      <vt:variant>
        <vt:lpstr>Theme</vt:lpstr>
      </vt:variant>
      <vt:variant>
        <vt:i4>23</vt:i4>
      </vt:variant>
      <vt:variant>
        <vt:lpstr>Slide Titles</vt:lpstr>
      </vt:variant>
      <vt:variant>
        <vt:i4>93</vt:i4>
      </vt:variant>
    </vt:vector>
  </HeadingPairs>
  <TitlesOfParts>
    <vt:vector size="129" baseType="lpstr">
      <vt:lpstr>26</vt:lpstr>
      <vt:lpstr>Arial</vt:lpstr>
      <vt:lpstr>Arial Black</vt:lpstr>
      <vt:lpstr>Arial Narrow</vt:lpstr>
      <vt:lpstr>Calibri</vt:lpstr>
      <vt:lpstr>Comic Sans MS</vt:lpstr>
      <vt:lpstr>Copperplate Gothic Light</vt:lpstr>
      <vt:lpstr>Georgia</vt:lpstr>
      <vt:lpstr>Impact</vt:lpstr>
      <vt:lpstr>Tahoma</vt:lpstr>
      <vt:lpstr>Times</vt:lpstr>
      <vt:lpstr>Times New Roman</vt:lpstr>
      <vt:lpstr>Wingdings</vt:lpstr>
      <vt:lpstr>Notebook</vt:lpstr>
      <vt:lpstr>Default Design</vt:lpstr>
      <vt:lpstr>2_Default Design</vt:lpstr>
      <vt:lpstr>4_Default Design</vt:lpstr>
      <vt:lpstr>Blank Presentation</vt:lpstr>
      <vt:lpstr>Pulse</vt:lpstr>
      <vt:lpstr>Gleam</vt:lpstr>
      <vt:lpstr>Earth</vt:lpstr>
      <vt:lpstr>1_White on Black Background</vt:lpstr>
      <vt:lpstr>White on Black Background</vt:lpstr>
      <vt:lpstr>6_Default Design</vt:lpstr>
      <vt:lpstr>1_Blank Presentation</vt:lpstr>
      <vt:lpstr>Justice</vt:lpstr>
      <vt:lpstr>8_Default Design</vt:lpstr>
      <vt:lpstr>3_Blank Presentation</vt:lpstr>
      <vt:lpstr>4_Blank Presentation</vt:lpstr>
      <vt:lpstr>5_Blank Presentation</vt:lpstr>
      <vt:lpstr>6_Blank Presentation</vt:lpstr>
      <vt:lpstr>7_Blank Presentation</vt:lpstr>
      <vt:lpstr>9_Blank Presentation</vt:lpstr>
      <vt:lpstr>2_Office Theme</vt:lpstr>
      <vt:lpstr>50_Blank Presentation</vt:lpstr>
      <vt:lpstr>11_Default Design</vt:lpstr>
      <vt:lpstr>RESPONSIVE</vt:lpstr>
      <vt:lpstr>Hi!</vt:lpstr>
      <vt:lpstr>OPEN</vt:lpstr>
      <vt:lpstr>God is not apathetic about you. </vt:lpstr>
      <vt:lpstr>How can you  be responsive  to God’s heart for you?</vt:lpstr>
      <vt:lpstr>Background to  2 Corinthians</vt:lpstr>
      <vt:lpstr>PowerPoint Presentation</vt:lpstr>
      <vt:lpstr>What was the early church really like?</vt:lpstr>
      <vt:lpstr>NT Overview (Missionary Key Words)</vt:lpstr>
      <vt:lpstr>Be Different </vt:lpstr>
      <vt:lpstr>Herd Mentality</vt:lpstr>
      <vt:lpstr>Be Different</vt:lpstr>
      <vt:lpstr>How should we be different from unbelievers?</vt:lpstr>
      <vt:lpstr>How should we…</vt:lpstr>
      <vt:lpstr>Main Idea</vt:lpstr>
      <vt:lpstr>Sanctified = “Set apart by God as His possession” </vt:lpstr>
      <vt:lpstr>Review of 1 Corinthians</vt:lpstr>
      <vt:lpstr>2 Corinthians Context</vt:lpstr>
      <vt:lpstr>How can you  be responsive  to God’s heart for you?</vt:lpstr>
      <vt:lpstr>Open your heart to…</vt:lpstr>
      <vt:lpstr>Corinth should open their hearts to Paul since God cared for them through him  (2 Cor 1–7).</vt:lpstr>
      <vt:lpstr>Slides on  2 Corinthians 1</vt:lpstr>
      <vt:lpstr>2 Cor. 1:1-11</vt:lpstr>
      <vt:lpstr>Slides on  2 Corinthians 2</vt:lpstr>
      <vt:lpstr>SUFFERING</vt:lpstr>
      <vt:lpstr>Slides on  2 Corinthians 3</vt:lpstr>
      <vt:lpstr>Contrasting the Covenants (2 Cor. 3–4)</vt:lpstr>
      <vt:lpstr>Slides on  2 Corinthians 4</vt:lpstr>
      <vt:lpstr>Was Paul discouraged?</vt:lpstr>
      <vt:lpstr>"Therefore we do not lose heart. Though outwardly we are wasting away, yet inwardly we are being renewed day by day" (2 Cor. 4:16)</vt:lpstr>
      <vt:lpstr>I. View your troubles as trivial compared to your rewards (4:17)</vt:lpstr>
      <vt:lpstr>"For our light and momentary troubles are achieving for us an eternal glory that far outweighs them all" (4:17)</vt:lpstr>
      <vt:lpstr>II.  Focus on invisible, eternal realities (4:18)</vt:lpstr>
      <vt:lpstr>See the invisible!</vt:lpstr>
      <vt:lpstr>What is eternal?</vt:lpstr>
      <vt:lpstr>Slides on  2 Corinthians 5</vt:lpstr>
      <vt:lpstr>We will put away "this present tent"  (2 Cor. 5:1)</vt:lpstr>
      <vt:lpstr>New bodies</vt:lpstr>
      <vt:lpstr>The Judgment Seat of Christ</vt:lpstr>
      <vt:lpstr>Bema Close-up</vt:lpstr>
      <vt:lpstr>The Bema is a Reward Seat</vt:lpstr>
      <vt:lpstr>PowerPoint Presentation</vt:lpstr>
      <vt:lpstr>Slides on  2 Corinthians 6</vt:lpstr>
      <vt:lpstr>"I am asking you to respond as if you were my own children. Open your hearts to us!"  (2 Cor 6:13 NLT).</vt:lpstr>
      <vt:lpstr>What does 2 Cor. 6:14-7:1 mean?</vt:lpstr>
      <vt:lpstr>What does 2 Cor. 6:14-7:1 mean?</vt:lpstr>
      <vt:lpstr>What does 2 Cor. 6:14-7:1 mean?</vt:lpstr>
      <vt:lpstr>What does 2 Cor. 6:14-7:1 mean?</vt:lpstr>
      <vt:lpstr>Slides on  2 Corinthians 7</vt:lpstr>
      <vt:lpstr>"Because we have these promises, dear friends, let us cleanse ourselves from everything that can defile our body or spirit. And let us work toward complete holiness because we fear God. 2 Please open your hearts to us. We have not done wrong to anyone, nor led anyone astray, nor taken advantage of anyone" (2 Cor 7:1-2 NLT).</vt:lpstr>
      <vt:lpstr>“I’m not saying this to condemn you. I said before that you are in our hearts, and we live or die together with you.  4I have the highest confidence in you, and I take great pride in you. You have greatly encouraged me and made me happy despite all our troubles"  (2 Cor 7:3-4 NLT).</vt:lpstr>
      <vt:lpstr>We should encourage our spiritual leaders also.</vt:lpstr>
      <vt:lpstr>How can you  be responsive  to God’s heart for you?</vt:lpstr>
      <vt:lpstr>Open your heart to…</vt:lpstr>
      <vt:lpstr>Corinth should respond to God’s care by giving to the Jerusalem saints  (2 Cor 8–9).</vt:lpstr>
      <vt:lpstr>Slides on  2 Corinthians 8</vt:lpstr>
      <vt:lpstr>A Revealing Checkbook...</vt:lpstr>
      <vt:lpstr>Ron Blue on faking...</vt:lpstr>
      <vt:lpstr>"Rich" in 2 Corinthians 8-9</vt:lpstr>
      <vt:lpstr>The Macedonians gave way beyond what their means could support  (8:1-3a) </vt:lpstr>
      <vt:lpstr>Christ also gave sacrificially by laying aside His rights as God to become human (8:8-9). </vt:lpstr>
      <vt:lpstr>The Three Principles</vt:lpstr>
      <vt:lpstr>What if Jesus saw your chequebook?</vt:lpstr>
      <vt:lpstr>If I knew the exact amount God wanted me to give, would I give it? </vt:lpstr>
      <vt:lpstr>Slides on  2 Corinthians 9</vt:lpstr>
      <vt:lpstr>Sowing Lessons</vt:lpstr>
      <vt:lpstr>Two questions on giving:</vt:lpstr>
      <vt:lpstr>I. Principle: You decide how much you want to get blessed (9:6-7a).</vt:lpstr>
      <vt:lpstr>A.  God blesses you according to how much you give (9:6). </vt:lpstr>
      <vt:lpstr>Plant little, harvest little Plant much, harvest much</vt:lpstr>
      <vt:lpstr>B. How much you give is a personal decision (9:7a). </vt:lpstr>
      <vt:lpstr>II. Benefits: Generous giving yields generous returns for you, God, and others (9:7b-15). </vt:lpstr>
      <vt:lpstr>Give to the Needy</vt:lpstr>
      <vt:lpstr>Slides on  2 Corinthians 10</vt:lpstr>
      <vt:lpstr>Open your heart to…</vt:lpstr>
      <vt:lpstr>Corinth should respond to God’s care by submitting to his authority  (2 Cor 10–13).</vt:lpstr>
      <vt:lpstr>"Now I, Paul, appeal to you with the gentleness and kindness of Christ—though I realize you think I am timid in person and bold only when I write from far away.  2Well, I am begging you now so that when I come I won’t have to be bold with those who think we act from human motives" (2 Cor 10:1-2 NLT).</vt:lpstr>
      <vt:lpstr>Slides on  2 Corinthians 11</vt:lpstr>
      <vt:lpstr>Paul's Sacrifices…</vt:lpstr>
      <vt:lpstr>Paul's Sacrifices…</vt:lpstr>
      <vt:lpstr>Slides on  2 Corinthians 12</vt:lpstr>
      <vt:lpstr>“This boasting will do no good, but I must go on. I will reluctantly tell about visions and revelations from the Lord.  2I was caught up to the third heaven fourteen years ago. Whether I was in my body or out of my body, I don’t know—only God knows.  3Yes, only God knows whether I was in my body or outside my body. But I do know 4that I was caught up to paradise and heard things so astounding that they cannot be expressed in words, things no human is allowed to tell”  (2 Cor 12:1-4 NLT). </vt:lpstr>
      <vt:lpstr>PowerPoint Presentation</vt:lpstr>
      <vt:lpstr>PowerPoint Presentation</vt:lpstr>
      <vt:lpstr>Slides on  2 Corinthians 13</vt:lpstr>
      <vt:lpstr>“May the grace of the Lord Jesus Christ, the love of God, and the fellowship of the Holy Spirit be with you all”  (2 Cor 13:14 NLT) </vt:lpstr>
      <vt:lpstr>Do you offer your life to God with open hands and heart?</vt:lpstr>
      <vt:lpstr>How can you  be responsive  to God’s heart for you?</vt:lpstr>
      <vt:lpstr>Open your heart to…</vt:lpstr>
      <vt:lpstr>Open your heart to…</vt:lpstr>
      <vt:lpstr>I can best open my heart to God by…</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164</cp:revision>
  <dcterms:created xsi:type="dcterms:W3CDTF">2003-02-12T14:00:03Z</dcterms:created>
  <dcterms:modified xsi:type="dcterms:W3CDTF">2019-02-16T14:10:48Z</dcterms:modified>
</cp:coreProperties>
</file>